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7" r:id="rId3"/>
    <p:sldId id="257" r:id="rId4"/>
    <p:sldId id="258" r:id="rId5"/>
    <p:sldId id="259" r:id="rId6"/>
    <p:sldId id="261" r:id="rId7"/>
    <p:sldId id="260" r:id="rId8"/>
    <p:sldId id="262" r:id="rId9"/>
    <p:sldId id="263" r:id="rId10"/>
    <p:sldId id="264" r:id="rId11"/>
    <p:sldId id="265" r:id="rId12"/>
    <p:sldId id="266" r:id="rId13"/>
    <p:sldId id="268" r:id="rId14"/>
    <p:sldId id="269" r:id="rId15"/>
    <p:sldId id="270" r:id="rId16"/>
    <p:sldId id="267" r:id="rId17"/>
    <p:sldId id="271" r:id="rId18"/>
    <p:sldId id="272" r:id="rId19"/>
    <p:sldId id="273" r:id="rId20"/>
    <p:sldId id="274" r:id="rId21"/>
    <p:sldId id="275" r:id="rId22"/>
    <p:sldId id="276" r:id="rId23"/>
    <p:sldId id="278" r:id="rId24"/>
    <p:sldId id="279" r:id="rId25"/>
    <p:sldId id="280" r:id="rId26"/>
    <p:sldId id="281" r:id="rId27"/>
    <p:sldId id="282"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71" d="100"/>
          <a:sy n="71" d="100"/>
        </p:scale>
        <p:origin x="82"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BF9FD8-414B-4CF0-9CCC-1500A1664DAF}" type="datetimeFigureOut">
              <a:rPr lang="en-GB" smtClean="0"/>
              <a:t>08/02/2018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37B5D-3348-41A5-82A0-FE527892EBF3}" type="slidenum">
              <a:rPr lang="en-GB" smtClean="0"/>
              <a:t>‹#›</a:t>
            </a:fld>
            <a:endParaRPr lang="en-GB"/>
          </a:p>
        </p:txBody>
      </p:sp>
    </p:spTree>
    <p:extLst>
      <p:ext uri="{BB962C8B-B14F-4D97-AF65-F5344CB8AC3E}">
        <p14:creationId xmlns:p14="http://schemas.microsoft.com/office/powerpoint/2010/main" val="2453711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E45D2E-2CDD-40A0-B23A-0527ACD08C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 xmlns:a16="http://schemas.microsoft.com/office/drawing/2014/main" id="{2A45496E-D26F-4B01-8C36-9F10712B9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 xmlns:a16="http://schemas.microsoft.com/office/drawing/2014/main" id="{0598076F-64D2-4B6F-94C6-605577AA8A58}"/>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5" name="Footer Placeholder 4">
            <a:extLst>
              <a:ext uri="{FF2B5EF4-FFF2-40B4-BE49-F238E27FC236}">
                <a16:creationId xmlns="" xmlns:a16="http://schemas.microsoft.com/office/drawing/2014/main" id="{951F0ECB-B8B6-4DEE-B3C9-C0A5D1F1F5D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F1B28082-2232-481D-8067-042E2618249F}"/>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1281817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A76762-48B9-441C-BDEB-0B300520E73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0FF9F358-6E86-4018-A65A-B329590F9C0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ECDCE4A9-2B81-49CC-B234-052FF0CF9A8C}"/>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5" name="Footer Placeholder 4">
            <a:extLst>
              <a:ext uri="{FF2B5EF4-FFF2-40B4-BE49-F238E27FC236}">
                <a16:creationId xmlns="" xmlns:a16="http://schemas.microsoft.com/office/drawing/2014/main" id="{08C4F437-1155-419F-AD8A-F8D28A91BC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24EED7EA-6D19-421D-9199-6BDB171A8B75}"/>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2085021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972B73CC-C399-42F7-AE77-B294FE46964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 xmlns:a16="http://schemas.microsoft.com/office/drawing/2014/main" id="{49EF1FDA-226E-4140-BEB7-F998860B209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DD6B5C85-A927-4170-A70B-64AF8EB29AC8}"/>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5" name="Footer Placeholder 4">
            <a:extLst>
              <a:ext uri="{FF2B5EF4-FFF2-40B4-BE49-F238E27FC236}">
                <a16:creationId xmlns="" xmlns:a16="http://schemas.microsoft.com/office/drawing/2014/main" id="{EEB27B77-1279-499B-AAEB-CBB126870A7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D0B5FA1C-42F5-4173-8C48-35358604FE27}"/>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31969205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BAEBB4D-AF86-484C-8023-39B2B99FB50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102269FB-B7A8-4003-AAB1-2A78C609779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83C410D6-E2F6-44DE-966A-A1A2F9D20038}"/>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5" name="Footer Placeholder 4">
            <a:extLst>
              <a:ext uri="{FF2B5EF4-FFF2-40B4-BE49-F238E27FC236}">
                <a16:creationId xmlns="" xmlns:a16="http://schemas.microsoft.com/office/drawing/2014/main" id="{2796B6C2-DFB6-43A6-A61A-92AEEF92FB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736CBABC-7CD1-496B-995A-4EFDAD57B1B6}"/>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2159685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2A358E-1159-4627-BEFE-C54153BB5B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 xmlns:a16="http://schemas.microsoft.com/office/drawing/2014/main" id="{7C3CBA89-EDCF-4879-B5AB-828E75C576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9D2A7A3-2C16-4696-BE71-84AB99DCC40B}"/>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5" name="Footer Placeholder 4">
            <a:extLst>
              <a:ext uri="{FF2B5EF4-FFF2-40B4-BE49-F238E27FC236}">
                <a16:creationId xmlns="" xmlns:a16="http://schemas.microsoft.com/office/drawing/2014/main" id="{BD7CD35F-C4D6-4792-8DB4-33895C6098B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 xmlns:a16="http://schemas.microsoft.com/office/drawing/2014/main" id="{A17BEF49-E1E1-4CF0-8C9F-FE4FBDF58530}"/>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3805288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15A810-3974-48C5-9111-2A32DDEFC06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5F80F6E3-B705-4BA8-95FC-95E3118A542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 xmlns:a16="http://schemas.microsoft.com/office/drawing/2014/main" id="{397708FB-AE44-477D-A845-400A6E245E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 xmlns:a16="http://schemas.microsoft.com/office/drawing/2014/main" id="{57CCE799-ACDA-4CFB-8FD3-3C84AEA7D980}"/>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6" name="Footer Placeholder 5">
            <a:extLst>
              <a:ext uri="{FF2B5EF4-FFF2-40B4-BE49-F238E27FC236}">
                <a16:creationId xmlns="" xmlns:a16="http://schemas.microsoft.com/office/drawing/2014/main" id="{CCFC926E-FADA-4D53-881D-BE178F4F897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A8D1DD8E-8001-47CD-8EC9-8D484F14C49B}"/>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3905284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7FBBDD3-8A01-4874-85E1-B605AABA314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28960E29-5E35-485E-977D-B8AD18624D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4FBC323F-2EF7-47F2-9765-1778E53C943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 xmlns:a16="http://schemas.microsoft.com/office/drawing/2014/main" id="{1C795132-E471-4552-A6DC-2D9FD3225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977AFF81-5DE7-4FF1-878F-3E6B1F4636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 xmlns:a16="http://schemas.microsoft.com/office/drawing/2014/main" id="{E31D8A84-4A50-4BBF-942E-470EED81FBFF}"/>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8" name="Footer Placeholder 7">
            <a:extLst>
              <a:ext uri="{FF2B5EF4-FFF2-40B4-BE49-F238E27FC236}">
                <a16:creationId xmlns="" xmlns:a16="http://schemas.microsoft.com/office/drawing/2014/main" id="{90BC6DC7-73C6-4EC8-9606-E49A269BB47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 xmlns:a16="http://schemas.microsoft.com/office/drawing/2014/main" id="{F7D3EAB1-282E-43D6-A28F-C9E3451F4C90}"/>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182429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F4ECBE-68A4-4817-BF11-FA0ECE822AE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 xmlns:a16="http://schemas.microsoft.com/office/drawing/2014/main" id="{963A2788-48C6-4315-8841-1519DCBAE775}"/>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4" name="Footer Placeholder 3">
            <a:extLst>
              <a:ext uri="{FF2B5EF4-FFF2-40B4-BE49-F238E27FC236}">
                <a16:creationId xmlns="" xmlns:a16="http://schemas.microsoft.com/office/drawing/2014/main" id="{062FD020-3884-4ACD-B371-B1EC26AC22D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 xmlns:a16="http://schemas.microsoft.com/office/drawing/2014/main" id="{80993D09-3961-4EF1-978D-D1C2BC93E228}"/>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1125322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0D06BC6-CE1C-416F-9A59-4BC357824A22}"/>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3" name="Footer Placeholder 2">
            <a:extLst>
              <a:ext uri="{FF2B5EF4-FFF2-40B4-BE49-F238E27FC236}">
                <a16:creationId xmlns="" xmlns:a16="http://schemas.microsoft.com/office/drawing/2014/main" id="{835A0E72-E89A-48EA-B800-E14C70D4BFD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 xmlns:a16="http://schemas.microsoft.com/office/drawing/2014/main" id="{0C4588FE-C6F6-495C-83CF-FDF284B260C6}"/>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29197428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87D4CB-2457-4204-B523-EDF3ADAFE5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 xmlns:a16="http://schemas.microsoft.com/office/drawing/2014/main" id="{7E33B93F-04AE-49CE-BF92-15DE306551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 xmlns:a16="http://schemas.microsoft.com/office/drawing/2014/main" id="{E645F5AF-D329-4E93-B3C2-5384F95ECB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39FD1D2F-FFC4-4AB6-BF3B-CD099EC59A54}"/>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6" name="Footer Placeholder 5">
            <a:extLst>
              <a:ext uri="{FF2B5EF4-FFF2-40B4-BE49-F238E27FC236}">
                <a16:creationId xmlns="" xmlns:a16="http://schemas.microsoft.com/office/drawing/2014/main" id="{5C5902B9-40BC-4BAD-9759-6A56DE1E93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768C6751-67D4-468E-9C49-6B7AF5360F12}"/>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24008101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9A60C2-4846-44C1-996A-112BBADDD1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 xmlns:a16="http://schemas.microsoft.com/office/drawing/2014/main" id="{AE8BFECA-CE70-4403-A4CF-9FCA0157D7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 xmlns:a16="http://schemas.microsoft.com/office/drawing/2014/main" id="{CF87BB61-DD50-4B7C-BC6C-E192D1AE6E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1E491B36-4B4A-4A50-95DD-34995BC75525}"/>
              </a:ext>
            </a:extLst>
          </p:cNvPr>
          <p:cNvSpPr>
            <a:spLocks noGrp="1"/>
          </p:cNvSpPr>
          <p:nvPr>
            <p:ph type="dt" sz="half" idx="10"/>
          </p:nvPr>
        </p:nvSpPr>
        <p:spPr/>
        <p:txBody>
          <a:bodyPr/>
          <a:lstStyle/>
          <a:p>
            <a:fld id="{E14DE8B2-3745-4D12-A578-D5B93CD9DDD5}" type="datetimeFigureOut">
              <a:rPr lang="en-GB" smtClean="0"/>
              <a:t>08/02/2018</a:t>
            </a:fld>
            <a:endParaRPr lang="en-GB"/>
          </a:p>
        </p:txBody>
      </p:sp>
      <p:sp>
        <p:nvSpPr>
          <p:cNvPr id="6" name="Footer Placeholder 5">
            <a:extLst>
              <a:ext uri="{FF2B5EF4-FFF2-40B4-BE49-F238E27FC236}">
                <a16:creationId xmlns="" xmlns:a16="http://schemas.microsoft.com/office/drawing/2014/main" id="{506E797F-EDF0-4A81-8AA5-90DA0B0A4A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 xmlns:a16="http://schemas.microsoft.com/office/drawing/2014/main" id="{EFEF3A3F-9158-4634-AE36-796E6FC1E7A5}"/>
              </a:ext>
            </a:extLst>
          </p:cNvPr>
          <p:cNvSpPr>
            <a:spLocks noGrp="1"/>
          </p:cNvSpPr>
          <p:nvPr>
            <p:ph type="sldNum" sz="quarter" idx="12"/>
          </p:nvPr>
        </p:nvSpPr>
        <p:spPr/>
        <p:txBody>
          <a:bodyPr/>
          <a:lstStyle/>
          <a:p>
            <a:fld id="{9078B009-ACF5-409D-B2CC-037F83FC605F}" type="slidenum">
              <a:rPr lang="en-GB" smtClean="0"/>
              <a:t>‹#›</a:t>
            </a:fld>
            <a:endParaRPr lang="en-GB"/>
          </a:p>
        </p:txBody>
      </p:sp>
    </p:spTree>
    <p:extLst>
      <p:ext uri="{BB962C8B-B14F-4D97-AF65-F5344CB8AC3E}">
        <p14:creationId xmlns:p14="http://schemas.microsoft.com/office/powerpoint/2010/main" val="3957312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2C59CF3-9E68-4D27-A1CD-31581DE6A04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 xmlns:a16="http://schemas.microsoft.com/office/drawing/2014/main" id="{6DDE4A56-5857-4136-985E-BD49667AC8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 xmlns:a16="http://schemas.microsoft.com/office/drawing/2014/main" id="{49370543-BA6C-4D4E-BE9E-8A6D13759B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4DE8B2-3745-4D12-A578-D5B93CD9DDD5}" type="datetimeFigureOut">
              <a:rPr lang="en-GB" smtClean="0"/>
              <a:t>08/02/2018</a:t>
            </a:fld>
            <a:endParaRPr lang="en-GB"/>
          </a:p>
        </p:txBody>
      </p:sp>
      <p:sp>
        <p:nvSpPr>
          <p:cNvPr id="5" name="Footer Placeholder 4">
            <a:extLst>
              <a:ext uri="{FF2B5EF4-FFF2-40B4-BE49-F238E27FC236}">
                <a16:creationId xmlns="" xmlns:a16="http://schemas.microsoft.com/office/drawing/2014/main" id="{AA1A3815-99AE-4D17-8076-5E09F20F7E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 xmlns:a16="http://schemas.microsoft.com/office/drawing/2014/main" id="{CD148AB4-DAFA-419F-AA86-3C348F340E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78B009-ACF5-409D-B2CC-037F83FC605F}" type="slidenum">
              <a:rPr lang="en-GB" smtClean="0"/>
              <a:t>‹#›</a:t>
            </a:fld>
            <a:endParaRPr lang="en-GB"/>
          </a:p>
        </p:txBody>
      </p:sp>
    </p:spTree>
    <p:extLst>
      <p:ext uri="{BB962C8B-B14F-4D97-AF65-F5344CB8AC3E}">
        <p14:creationId xmlns:p14="http://schemas.microsoft.com/office/powerpoint/2010/main" val="40019813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edge.org/conversation/reinventing-society-in-the-wake-of-big-data"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4.xml"/><Relationship Id="rId4" Type="http://schemas.openxmlformats.org/officeDocument/2006/relationships/image" Target="../media/image35.jpg"/></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cdn.history.com/sites/2/2015/07/GettyImages-148274935.jpg">
            <a:extLst>
              <a:ext uri="{FF2B5EF4-FFF2-40B4-BE49-F238E27FC236}">
                <a16:creationId xmlns="" xmlns:a16="http://schemas.microsoft.com/office/drawing/2014/main" id="{2DF8CCD4-2D42-4066-85D2-AD0A2000EB9F}"/>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477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 xmlns:a16="http://schemas.microsoft.com/office/drawing/2014/main" id="{87CC2527-562A-4F69-B487-4371E5B243E7}"/>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cxnSp>
        <p:nvCxnSpPr>
          <p:cNvPr id="73" name="Straight Connector 72">
            <a:extLst>
              <a:ext uri="{FF2B5EF4-FFF2-40B4-BE49-F238E27FC236}">
                <a16:creationId xmlns="" xmlns:a16="http://schemas.microsoft.com/office/drawing/2014/main" id="{BCDAEC91-5BCE-4B55-9CC0-43EF94CB734B}"/>
              </a:ext>
            </a:extLst>
          </p:cNvPr>
          <p:cNvCxnSpPr>
            <a:cxnSpLocks noGrp="1" noRot="1" noChangeAspect="1" noMove="1" noResize="1" noEditPoints="1" noAdjustHandles="1" noChangeArrowheads="1" noChangeShapeType="1"/>
          </p:cNvCxnSpPr>
          <p:nvPr>
            <p:extLst>
              <p:ext uri="{386F3935-93C4-4BCD-93E2-E3B085C9AB24}">
                <p16:designElem xmlns=""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952099AB-2623-47DF-8418-A933406D677C}"/>
              </a:ext>
            </a:extLst>
          </p:cNvPr>
          <p:cNvSpPr>
            <a:spLocks noGrp="1"/>
          </p:cNvSpPr>
          <p:nvPr>
            <p:ph type="ctrTitle"/>
          </p:nvPr>
        </p:nvSpPr>
        <p:spPr>
          <a:xfrm>
            <a:off x="8022021" y="3231931"/>
            <a:ext cx="3852041" cy="1834056"/>
          </a:xfrm>
        </p:spPr>
        <p:txBody>
          <a:bodyPr>
            <a:normAutofit fontScale="90000"/>
          </a:bodyPr>
          <a:lstStyle/>
          <a:p>
            <a:r>
              <a:rPr lang="en-GB" sz="4000" dirty="0">
                <a:latin typeface="Gill Sans MT" panose="020B0502020104020203" pitchFamily="34" charset="0"/>
              </a:rPr>
              <a:t>Governmentality, Cartography, and Making Societies Legible</a:t>
            </a:r>
          </a:p>
        </p:txBody>
      </p:sp>
      <p:sp>
        <p:nvSpPr>
          <p:cNvPr id="3" name="Subtitle 2">
            <a:extLst>
              <a:ext uri="{FF2B5EF4-FFF2-40B4-BE49-F238E27FC236}">
                <a16:creationId xmlns="" xmlns:a16="http://schemas.microsoft.com/office/drawing/2014/main" id="{FAC4EFFA-1918-44EF-9ED0-3890B6044A12}"/>
              </a:ext>
            </a:extLst>
          </p:cNvPr>
          <p:cNvSpPr>
            <a:spLocks noGrp="1"/>
          </p:cNvSpPr>
          <p:nvPr>
            <p:ph type="subTitle" idx="1"/>
          </p:nvPr>
        </p:nvSpPr>
        <p:spPr>
          <a:xfrm>
            <a:off x="7782910" y="5242674"/>
            <a:ext cx="4330262" cy="853317"/>
          </a:xfrm>
        </p:spPr>
        <p:txBody>
          <a:bodyPr>
            <a:normAutofit fontScale="70000" lnSpcReduction="20000"/>
          </a:bodyPr>
          <a:lstStyle/>
          <a:p>
            <a:r>
              <a:rPr lang="en-GB" sz="2000" dirty="0">
                <a:latin typeface="Gill Sans MT" panose="020B0502020104020203" pitchFamily="34" charset="0"/>
              </a:rPr>
              <a:t>Dr Oliver Belcher</a:t>
            </a:r>
          </a:p>
          <a:p>
            <a:r>
              <a:rPr lang="en-GB" sz="2000" dirty="0">
                <a:latin typeface="Gill Sans MT" panose="020B0502020104020203" pitchFamily="34" charset="0"/>
              </a:rPr>
              <a:t>Geographies of Power III</a:t>
            </a:r>
          </a:p>
          <a:p>
            <a:r>
              <a:rPr lang="en-GB" sz="2000" dirty="0">
                <a:latin typeface="Gill Sans MT" panose="020B0502020104020203" pitchFamily="34" charset="0"/>
              </a:rPr>
              <a:t>8 February, 2018</a:t>
            </a:r>
          </a:p>
        </p:txBody>
      </p:sp>
    </p:spTree>
    <p:extLst>
      <p:ext uri="{BB962C8B-B14F-4D97-AF65-F5344CB8AC3E}">
        <p14:creationId xmlns:p14="http://schemas.microsoft.com/office/powerpoint/2010/main" val="3531627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230047-3F25-431B-BB4B-AE8CD7AF9625}"/>
              </a:ext>
            </a:extLst>
          </p:cNvPr>
          <p:cNvSpPr>
            <a:spLocks noGrp="1"/>
          </p:cNvSpPr>
          <p:nvPr>
            <p:ph type="title"/>
          </p:nvPr>
        </p:nvSpPr>
        <p:spPr>
          <a:solidFill>
            <a:schemeClr val="bg1">
              <a:lumMod val="95000"/>
            </a:schemeClr>
          </a:solidFill>
        </p:spPr>
        <p:txBody>
          <a:bodyPr/>
          <a:lstStyle/>
          <a:p>
            <a:pPr algn="ctr"/>
            <a:r>
              <a:rPr lang="en-GB" dirty="0">
                <a:latin typeface="Gill Sans MT" panose="020B0502020104020203" pitchFamily="34" charset="0"/>
              </a:rPr>
              <a:t>Definitions: Governmentality</a:t>
            </a:r>
          </a:p>
        </p:txBody>
      </p:sp>
      <p:sp>
        <p:nvSpPr>
          <p:cNvPr id="5" name="Content Placeholder 4">
            <a:extLst>
              <a:ext uri="{FF2B5EF4-FFF2-40B4-BE49-F238E27FC236}">
                <a16:creationId xmlns="" xmlns:a16="http://schemas.microsoft.com/office/drawing/2014/main" id="{37BFA23C-6F9E-4625-92D5-9694FE376C5C}"/>
              </a:ext>
            </a:extLst>
          </p:cNvPr>
          <p:cNvSpPr>
            <a:spLocks noGrp="1"/>
          </p:cNvSpPr>
          <p:nvPr>
            <p:ph sz="half" idx="2"/>
          </p:nvPr>
        </p:nvSpPr>
        <p:spPr>
          <a:xfrm>
            <a:off x="6172200" y="1825625"/>
            <a:ext cx="5181600" cy="4877016"/>
          </a:xfrm>
        </p:spPr>
        <p:txBody>
          <a:bodyPr>
            <a:normAutofit fontScale="77500" lnSpcReduction="20000"/>
          </a:bodyPr>
          <a:lstStyle/>
          <a:p>
            <a:pPr marL="0" indent="0">
              <a:buNone/>
            </a:pPr>
            <a:r>
              <a:rPr lang="en-GB" dirty="0">
                <a:latin typeface="Gill Sans MT" panose="020B0502020104020203" pitchFamily="34" charset="0"/>
              </a:rPr>
              <a:t>What do we mean by govern</a:t>
            </a:r>
            <a:r>
              <a:rPr lang="en-GB" i="1" dirty="0">
                <a:latin typeface="Gill Sans MT" panose="020B0502020104020203" pitchFamily="34" charset="0"/>
              </a:rPr>
              <a:t>mentality</a:t>
            </a:r>
            <a:r>
              <a:rPr lang="en-GB" dirty="0">
                <a:latin typeface="Gill Sans MT" panose="020B0502020104020203" pitchFamily="34" charset="0"/>
              </a:rPr>
              <a:t>?</a:t>
            </a:r>
          </a:p>
          <a:p>
            <a:pPr marL="0" indent="0">
              <a:buNone/>
            </a:pPr>
            <a:r>
              <a:rPr lang="en-GB" b="1" dirty="0" smtClean="0">
                <a:latin typeface="Gill Sans MT" panose="020B0502020104020203" pitchFamily="34" charset="0"/>
              </a:rPr>
              <a:t>Second sense: </a:t>
            </a:r>
            <a:r>
              <a:rPr lang="en-GB" dirty="0" smtClean="0">
                <a:latin typeface="Gill Sans MT" panose="020B0502020104020203" pitchFamily="34" charset="0"/>
              </a:rPr>
              <a:t>marks a new form of thinking about and </a:t>
            </a:r>
            <a:r>
              <a:rPr lang="en-GB" dirty="0" smtClean="0">
                <a:latin typeface="Gill Sans MT" panose="020B0502020104020203" pitchFamily="34" charset="0"/>
              </a:rPr>
              <a:t>exercising </a:t>
            </a:r>
            <a:r>
              <a:rPr lang="en-GB" dirty="0" smtClean="0">
                <a:latin typeface="Gill Sans MT" panose="020B0502020104020203" pitchFamily="34" charset="0"/>
              </a:rPr>
              <a:t>power in society.</a:t>
            </a:r>
          </a:p>
          <a:p>
            <a:pPr marL="514350" indent="-514350">
              <a:buAutoNum type="arabicPeriod"/>
            </a:pPr>
            <a:r>
              <a:rPr lang="en-GB" dirty="0" smtClean="0">
                <a:latin typeface="Gill Sans MT" panose="020B0502020104020203" pitchFamily="34" charset="0"/>
              </a:rPr>
              <a:t>Government takes population as its object(</a:t>
            </a:r>
            <a:r>
              <a:rPr lang="en-GB" dirty="0" err="1" smtClean="0">
                <a:latin typeface="Gill Sans MT" panose="020B0502020104020203" pitchFamily="34" charset="0"/>
              </a:rPr>
              <a:t>ive</a:t>
            </a:r>
            <a:r>
              <a:rPr lang="en-GB" dirty="0" smtClean="0">
                <a:latin typeface="Gill Sans MT" panose="020B0502020104020203" pitchFamily="34" charset="0"/>
              </a:rPr>
              <a:t>) – health, wealth, prosperity, happiness</a:t>
            </a:r>
          </a:p>
          <a:p>
            <a:pPr marL="514350" indent="-514350">
              <a:buAutoNum type="arabicPeriod"/>
            </a:pPr>
            <a:r>
              <a:rPr lang="en-GB" dirty="0" smtClean="0">
                <a:latin typeface="Gill Sans MT" panose="020B0502020104020203" pitchFamily="34" charset="0"/>
              </a:rPr>
              <a:t>Special relationship with sovereignty and discipline</a:t>
            </a:r>
          </a:p>
          <a:p>
            <a:pPr marL="971550" lvl="1" indent="-514350">
              <a:buFont typeface="+mj-lt"/>
              <a:buAutoNum type="alphaLcParenR"/>
            </a:pPr>
            <a:r>
              <a:rPr lang="en-GB" dirty="0" smtClean="0">
                <a:latin typeface="Gill Sans MT" panose="020B0502020104020203" pitchFamily="34" charset="0"/>
              </a:rPr>
              <a:t>Modern form of authority: “Sovereignty—discipline—government” series </a:t>
            </a:r>
          </a:p>
          <a:p>
            <a:pPr marL="514350" indent="-514350">
              <a:buAutoNum type="arabicPeriod" startAt="3"/>
            </a:pPr>
            <a:r>
              <a:rPr lang="en-GB" dirty="0" smtClean="0">
                <a:latin typeface="Gill Sans MT" panose="020B0502020104020203" pitchFamily="34" charset="0"/>
              </a:rPr>
              <a:t>Population </a:t>
            </a:r>
            <a:r>
              <a:rPr lang="en-GB" dirty="0" err="1" smtClean="0">
                <a:latin typeface="Gill Sans MT" panose="020B0502020104020203" pitchFamily="34" charset="0"/>
              </a:rPr>
              <a:t>enframed</a:t>
            </a:r>
            <a:r>
              <a:rPr lang="en-GB" dirty="0" smtClean="0">
                <a:latin typeface="Gill Sans MT" panose="020B0502020104020203" pitchFamily="34" charset="0"/>
              </a:rPr>
              <a:t> in “apparatuses of security” </a:t>
            </a:r>
          </a:p>
          <a:p>
            <a:pPr marL="971550" lvl="1" indent="-514350">
              <a:buFont typeface="+mj-lt"/>
              <a:buAutoNum type="alphaLcParenR" startAt="3"/>
            </a:pPr>
            <a:r>
              <a:rPr lang="en-GB" dirty="0" smtClean="0">
                <a:latin typeface="Gill Sans MT" panose="020B0502020104020203" pitchFamily="34" charset="0"/>
              </a:rPr>
              <a:t>Standing armies, police, diplomatic corps, intelligence spies</a:t>
            </a:r>
          </a:p>
          <a:p>
            <a:pPr marL="971550" lvl="1" indent="-514350">
              <a:buFont typeface="+mj-lt"/>
              <a:buAutoNum type="alphaLcParenR" startAt="3"/>
            </a:pPr>
            <a:r>
              <a:rPr lang="en-GB" dirty="0" smtClean="0">
                <a:latin typeface="Gill Sans MT" panose="020B0502020104020203" pitchFamily="34" charset="0"/>
              </a:rPr>
              <a:t>Health, education, social welfare</a:t>
            </a:r>
            <a:endParaRPr lang="en-GB" dirty="0">
              <a:latin typeface="Gill Sans MT" panose="020B0502020104020203" pitchFamily="34" charset="0"/>
            </a:endParaRPr>
          </a:p>
        </p:txBody>
      </p:sp>
      <p:pic>
        <p:nvPicPr>
          <p:cNvPr id="2050" name="Picture 2" descr="Image result for foucault effect">
            <a:extLst>
              <a:ext uri="{FF2B5EF4-FFF2-40B4-BE49-F238E27FC236}">
                <a16:creationId xmlns="" xmlns:a16="http://schemas.microsoft.com/office/drawing/2014/main" id="{C28DF0E4-31E9-42BF-8C6A-03FE0BDA9BC7}"/>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41639" y="1825625"/>
            <a:ext cx="2520471" cy="37821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eography knowledge power elden crampton">
            <a:extLst>
              <a:ext uri="{FF2B5EF4-FFF2-40B4-BE49-F238E27FC236}">
                <a16:creationId xmlns="" xmlns:a16="http://schemas.microsoft.com/office/drawing/2014/main" id="{D5679B7B-6790-4B29-8F5E-855DCA8D2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64" y="2652027"/>
            <a:ext cx="2523982" cy="378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9809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Liberalism and the Economy</a:t>
            </a:r>
            <a:endParaRPr lang="en-GB" dirty="0">
              <a:latin typeface="Gill Sans MT" panose="020B0502020104020203" pitchFamily="34" charset="0"/>
            </a:endParaRPr>
          </a:p>
        </p:txBody>
      </p:sp>
      <p:sp>
        <p:nvSpPr>
          <p:cNvPr id="4" name="Content Placeholder 3"/>
          <p:cNvSpPr>
            <a:spLocks noGrp="1"/>
          </p:cNvSpPr>
          <p:nvPr>
            <p:ph sz="half" idx="2"/>
          </p:nvPr>
        </p:nvSpPr>
        <p:spPr>
          <a:xfrm>
            <a:off x="6172200" y="1825624"/>
            <a:ext cx="5181600" cy="4816715"/>
          </a:xfrm>
        </p:spPr>
        <p:txBody>
          <a:bodyPr>
            <a:normAutofit fontScale="77500" lnSpcReduction="20000"/>
          </a:bodyPr>
          <a:lstStyle/>
          <a:p>
            <a:pPr marL="0" indent="0">
              <a:buNone/>
            </a:pPr>
            <a:r>
              <a:rPr lang="en-GB" b="1" dirty="0" smtClean="0">
                <a:latin typeface="Gill Sans MT" panose="020B0502020104020203" pitchFamily="34" charset="0"/>
              </a:rPr>
              <a:t>What is liberalism?</a:t>
            </a:r>
            <a:r>
              <a:rPr lang="en-GB" dirty="0" smtClean="0">
                <a:latin typeface="Gill Sans MT" panose="020B0502020104020203" pitchFamily="34" charset="0"/>
              </a:rPr>
              <a:t> At bottom, a critique of excessive government. </a:t>
            </a:r>
          </a:p>
          <a:p>
            <a:r>
              <a:rPr lang="en-GB" u="sng" dirty="0" smtClean="0">
                <a:latin typeface="Gill Sans MT" panose="020B0502020104020203" pitchFamily="34" charset="0"/>
              </a:rPr>
              <a:t>Political philosophy:</a:t>
            </a:r>
            <a:r>
              <a:rPr lang="en-GB" b="1" dirty="0">
                <a:latin typeface="Gill Sans MT" panose="020B0502020104020203" pitchFamily="34" charset="0"/>
              </a:rPr>
              <a:t> </a:t>
            </a:r>
            <a:r>
              <a:rPr lang="en-GB" dirty="0" smtClean="0">
                <a:latin typeface="Gill Sans MT" panose="020B0502020104020203" pitchFamily="34" charset="0"/>
              </a:rPr>
              <a:t>limited gov’t with respect to rights/liberties of citizens; employs rule of law </a:t>
            </a:r>
          </a:p>
          <a:p>
            <a:pPr lvl="1"/>
            <a:r>
              <a:rPr lang="en-GB" i="1" dirty="0" smtClean="0">
                <a:latin typeface="Gill Sans MT" panose="020B0502020104020203" pitchFamily="34" charset="0"/>
              </a:rPr>
              <a:t>Democratized</a:t>
            </a:r>
            <a:r>
              <a:rPr lang="en-GB" dirty="0" smtClean="0">
                <a:latin typeface="Gill Sans MT" panose="020B0502020104020203" pitchFamily="34" charset="0"/>
              </a:rPr>
              <a:t> form of sovereignty</a:t>
            </a:r>
            <a:endParaRPr lang="en-GB" i="1" dirty="0" smtClean="0">
              <a:latin typeface="Gill Sans MT" panose="020B0502020104020203" pitchFamily="34" charset="0"/>
            </a:endParaRPr>
          </a:p>
          <a:p>
            <a:pPr lvl="1"/>
            <a:r>
              <a:rPr lang="en-GB" dirty="0" smtClean="0">
                <a:latin typeface="Gill Sans MT" panose="020B0502020104020203" pitchFamily="34" charset="0"/>
              </a:rPr>
              <a:t>Locke, Smith, Mill, etc.</a:t>
            </a:r>
          </a:p>
          <a:p>
            <a:r>
              <a:rPr lang="en-GB" u="sng" dirty="0" smtClean="0">
                <a:latin typeface="Gill Sans MT" panose="020B0502020104020203" pitchFamily="34" charset="0"/>
              </a:rPr>
              <a:t>Art of government</a:t>
            </a:r>
            <a:r>
              <a:rPr lang="en-GB" dirty="0" smtClean="0">
                <a:latin typeface="Gill Sans MT" panose="020B0502020104020203" pitchFamily="34" charset="0"/>
              </a:rPr>
              <a:t>: uses capacities of free subjects as among the means to achieve purposes and goals. </a:t>
            </a:r>
          </a:p>
          <a:p>
            <a:pPr lvl="1"/>
            <a:r>
              <a:rPr lang="en-GB" dirty="0" smtClean="0">
                <a:latin typeface="Gill Sans MT" panose="020B0502020104020203" pitchFamily="34" charset="0"/>
              </a:rPr>
              <a:t>Shapes capacities via discipline and </a:t>
            </a:r>
            <a:r>
              <a:rPr lang="en-GB" dirty="0" err="1" smtClean="0">
                <a:latin typeface="Gill Sans MT" panose="020B0502020104020203" pitchFamily="34" charset="0"/>
              </a:rPr>
              <a:t>biopolitics</a:t>
            </a:r>
            <a:endParaRPr lang="en-GB" dirty="0" smtClean="0">
              <a:latin typeface="Gill Sans MT" panose="020B0502020104020203" pitchFamily="34" charset="0"/>
            </a:endParaRPr>
          </a:p>
          <a:p>
            <a:pPr marL="0" indent="0">
              <a:buNone/>
            </a:pPr>
            <a:r>
              <a:rPr lang="en-GB" b="1" dirty="0" smtClean="0">
                <a:latin typeface="Gill Sans MT" panose="020B0502020104020203" pitchFamily="34" charset="0"/>
              </a:rPr>
              <a:t>Neo-liberalism: </a:t>
            </a:r>
            <a:r>
              <a:rPr lang="en-GB" dirty="0" smtClean="0">
                <a:latin typeface="Gill Sans MT" panose="020B0502020104020203" pitchFamily="34" charset="0"/>
              </a:rPr>
              <a:t>problematizes welfare state; recommends reforms of individual and institutional conduct to produce more competitive/efficient subjects; seeks reform through market mechanisms </a:t>
            </a:r>
            <a:r>
              <a:rPr lang="en-GB" dirty="0" smtClean="0">
                <a:latin typeface="Gill Sans MT" panose="020B0502020104020203" pitchFamily="34" charset="0"/>
                <a:sym typeface="Wingdings" panose="05000000000000000000" pitchFamily="2" charset="2"/>
              </a:rPr>
              <a:t> emphasis on “choice”</a:t>
            </a:r>
            <a:endParaRPr lang="en-GB" b="1" dirty="0" smtClean="0">
              <a:latin typeface="Gill Sans MT" panose="020B0502020104020203" pitchFamily="34" charset="0"/>
            </a:endParaRPr>
          </a:p>
        </p:txBody>
      </p:sp>
      <p:pic>
        <p:nvPicPr>
          <p:cNvPr id="2050" name="Picture 2" descr="Related image"/>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23490" y="2248318"/>
            <a:ext cx="3294900" cy="23064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media1.britannica.com/eb-media/68/99068-004-A8011C4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083" y="3598204"/>
            <a:ext cx="2144424" cy="30441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367762" y="4658265"/>
            <a:ext cx="1206356" cy="369332"/>
          </a:xfrm>
          <a:prstGeom prst="rect">
            <a:avLst/>
          </a:prstGeom>
          <a:noFill/>
        </p:spPr>
        <p:txBody>
          <a:bodyPr wrap="none" rtlCol="0">
            <a:spAutoFit/>
          </a:bodyPr>
          <a:lstStyle/>
          <a:p>
            <a:r>
              <a:rPr lang="en-GB" dirty="0" smtClean="0">
                <a:latin typeface="Gill Sans MT" panose="020B0502020104020203" pitchFamily="34" charset="0"/>
              </a:rPr>
              <a:t>John Locke</a:t>
            </a:r>
            <a:endParaRPr lang="en-GB" dirty="0">
              <a:latin typeface="Gill Sans MT" panose="020B0502020104020203" pitchFamily="34" charset="0"/>
            </a:endParaRPr>
          </a:p>
        </p:txBody>
      </p:sp>
      <p:sp>
        <p:nvSpPr>
          <p:cNvPr id="6" name="TextBox 5"/>
          <p:cNvSpPr txBox="1"/>
          <p:nvPr/>
        </p:nvSpPr>
        <p:spPr>
          <a:xfrm>
            <a:off x="1929980" y="6273007"/>
            <a:ext cx="1657826" cy="369332"/>
          </a:xfrm>
          <a:prstGeom prst="rect">
            <a:avLst/>
          </a:prstGeom>
          <a:noFill/>
        </p:spPr>
        <p:txBody>
          <a:bodyPr wrap="none" rtlCol="0">
            <a:spAutoFit/>
          </a:bodyPr>
          <a:lstStyle/>
          <a:p>
            <a:r>
              <a:rPr lang="en-GB" dirty="0" smtClean="0">
                <a:latin typeface="Gill Sans MT" panose="020B0502020104020203" pitchFamily="34" charset="0"/>
              </a:rPr>
              <a:t>John Stuart Mill</a:t>
            </a:r>
            <a:endParaRPr lang="en-GB" dirty="0">
              <a:latin typeface="Gill Sans MT" panose="020B0502020104020203" pitchFamily="34" charset="0"/>
            </a:endParaRPr>
          </a:p>
        </p:txBody>
      </p:sp>
    </p:spTree>
    <p:extLst>
      <p:ext uri="{BB962C8B-B14F-4D97-AF65-F5344CB8AC3E}">
        <p14:creationId xmlns:p14="http://schemas.microsoft.com/office/powerpoint/2010/main" val="2649681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Emergence of “Economy” and Markets</a:t>
            </a:r>
            <a:endParaRPr lang="en-GB" dirty="0">
              <a:latin typeface="Gill Sans MT" panose="020B0502020104020203" pitchFamily="34" charset="0"/>
            </a:endParaRPr>
          </a:p>
        </p:txBody>
      </p:sp>
      <p:sp>
        <p:nvSpPr>
          <p:cNvPr id="4" name="Content Placeholder 3"/>
          <p:cNvSpPr>
            <a:spLocks noGrp="1"/>
          </p:cNvSpPr>
          <p:nvPr>
            <p:ph sz="half" idx="2"/>
          </p:nvPr>
        </p:nvSpPr>
        <p:spPr>
          <a:xfrm>
            <a:off x="6172200" y="1825624"/>
            <a:ext cx="5181600" cy="4782209"/>
          </a:xfrm>
        </p:spPr>
        <p:txBody>
          <a:bodyPr>
            <a:normAutofit fontScale="85000" lnSpcReduction="20000"/>
          </a:bodyPr>
          <a:lstStyle/>
          <a:p>
            <a:r>
              <a:rPr lang="en-GB" b="1" dirty="0" smtClean="0">
                <a:latin typeface="Gill Sans MT" panose="020B0502020104020203" pitchFamily="34" charset="0"/>
              </a:rPr>
              <a:t>18</a:t>
            </a:r>
            <a:r>
              <a:rPr lang="en-GB" b="1" baseline="30000" dirty="0" smtClean="0">
                <a:latin typeface="Gill Sans MT" panose="020B0502020104020203" pitchFamily="34" charset="0"/>
              </a:rPr>
              <a:t>th</a:t>
            </a:r>
            <a:r>
              <a:rPr lang="en-GB" b="1" dirty="0" smtClean="0">
                <a:latin typeface="Gill Sans MT" panose="020B0502020104020203" pitchFamily="34" charset="0"/>
              </a:rPr>
              <a:t> century:</a:t>
            </a:r>
            <a:r>
              <a:rPr lang="en-GB" dirty="0" smtClean="0">
                <a:latin typeface="Gill Sans MT" panose="020B0502020104020203" pitchFamily="34" charset="0"/>
              </a:rPr>
              <a:t> discovery of the economy as having a “quasi-nature” that could be </a:t>
            </a:r>
            <a:r>
              <a:rPr lang="en-GB" i="1" dirty="0" smtClean="0">
                <a:latin typeface="Gill Sans MT" panose="020B0502020104020203" pitchFamily="34" charset="0"/>
              </a:rPr>
              <a:t>represented</a:t>
            </a:r>
            <a:r>
              <a:rPr lang="en-GB" dirty="0" smtClean="0">
                <a:latin typeface="Gill Sans MT" panose="020B0502020104020203" pitchFamily="34" charset="0"/>
              </a:rPr>
              <a:t>.</a:t>
            </a:r>
          </a:p>
          <a:p>
            <a:pPr lvl="1"/>
            <a:r>
              <a:rPr lang="en-GB" dirty="0" smtClean="0">
                <a:latin typeface="Gill Sans MT" panose="020B0502020104020203" pitchFamily="34" charset="0"/>
              </a:rPr>
              <a:t>Francois Quesnay and </a:t>
            </a:r>
            <a:r>
              <a:rPr lang="en-GB" dirty="0" err="1" smtClean="0">
                <a:latin typeface="Gill Sans MT" panose="020B0502020104020203" pitchFamily="34" charset="0"/>
              </a:rPr>
              <a:t>Physiocrats</a:t>
            </a:r>
            <a:endParaRPr lang="en-GB" dirty="0" smtClean="0">
              <a:latin typeface="Gill Sans MT" panose="020B0502020104020203" pitchFamily="34" charset="0"/>
            </a:endParaRPr>
          </a:p>
          <a:p>
            <a:pPr lvl="1"/>
            <a:r>
              <a:rPr lang="en-GB" dirty="0" smtClean="0">
                <a:latin typeface="Gill Sans MT" panose="020B0502020104020203" pitchFamily="34" charset="0"/>
              </a:rPr>
              <a:t>Ontology (</a:t>
            </a:r>
            <a:r>
              <a:rPr lang="en-GB" i="1" dirty="0" smtClean="0">
                <a:latin typeface="Gill Sans MT" panose="020B0502020104020203" pitchFamily="34" charset="0"/>
              </a:rPr>
              <a:t>what</a:t>
            </a:r>
            <a:r>
              <a:rPr lang="en-GB" dirty="0" smtClean="0">
                <a:latin typeface="Gill Sans MT" panose="020B0502020104020203" pitchFamily="34" charset="0"/>
              </a:rPr>
              <a:t>): Natural order </a:t>
            </a:r>
            <a:r>
              <a:rPr lang="en-GB" i="1" dirty="0" smtClean="0">
                <a:latin typeface="Gill Sans MT" panose="020B0502020104020203" pitchFamily="34" charset="0"/>
              </a:rPr>
              <a:t>prior</a:t>
            </a:r>
            <a:r>
              <a:rPr lang="en-GB" dirty="0" smtClean="0">
                <a:latin typeface="Gill Sans MT" panose="020B0502020104020203" pitchFamily="34" charset="0"/>
              </a:rPr>
              <a:t> to any state of affairs established by government </a:t>
            </a:r>
          </a:p>
          <a:p>
            <a:pPr lvl="2"/>
            <a:r>
              <a:rPr lang="en-GB" dirty="0" smtClean="0">
                <a:latin typeface="Gill Sans MT" panose="020B0502020104020203" pitchFamily="34" charset="0"/>
              </a:rPr>
              <a:t>Land agriculture, land development as source of wealth</a:t>
            </a:r>
          </a:p>
          <a:p>
            <a:pPr lvl="1"/>
            <a:r>
              <a:rPr lang="en-GB" i="1" dirty="0" smtClean="0">
                <a:latin typeface="Gill Sans MT" panose="020B0502020104020203" pitchFamily="34" charset="0"/>
              </a:rPr>
              <a:t>How:</a:t>
            </a:r>
            <a:r>
              <a:rPr lang="en-GB" dirty="0" smtClean="0">
                <a:latin typeface="Gill Sans MT" panose="020B0502020104020203" pitchFamily="34" charset="0"/>
              </a:rPr>
              <a:t> fiscal policy to modify/intervene in source of wealth</a:t>
            </a:r>
          </a:p>
          <a:p>
            <a:pPr lvl="2"/>
            <a:r>
              <a:rPr lang="en-GB" b="1" dirty="0" smtClean="0">
                <a:latin typeface="Gill Sans MT" panose="020B0502020104020203" pitchFamily="34" charset="0"/>
              </a:rPr>
              <a:t>Table</a:t>
            </a:r>
            <a:r>
              <a:rPr lang="en-GB" dirty="0" smtClean="0">
                <a:latin typeface="Gill Sans MT" panose="020B0502020104020203" pitchFamily="34" charset="0"/>
              </a:rPr>
              <a:t>: abstract representation to </a:t>
            </a:r>
            <a:r>
              <a:rPr lang="en-GB" i="1" dirty="0" smtClean="0">
                <a:latin typeface="Gill Sans MT" panose="020B0502020104020203" pitchFamily="34" charset="0"/>
              </a:rPr>
              <a:t>know</a:t>
            </a:r>
            <a:r>
              <a:rPr lang="en-GB" dirty="0" smtClean="0">
                <a:latin typeface="Gill Sans MT" panose="020B0502020104020203" pitchFamily="34" charset="0"/>
              </a:rPr>
              <a:t> totality of exchanges between economic actors</a:t>
            </a:r>
          </a:p>
          <a:p>
            <a:pPr lvl="2"/>
            <a:r>
              <a:rPr lang="en-GB" dirty="0" smtClean="0">
                <a:latin typeface="Gill Sans MT" panose="020B0502020104020203" pitchFamily="34" charset="0"/>
              </a:rPr>
              <a:t>Intended to enlighten sovereign, so activities can be monitored. </a:t>
            </a:r>
          </a:p>
          <a:p>
            <a:pPr lvl="1"/>
            <a:r>
              <a:rPr lang="en-GB" dirty="0" smtClean="0">
                <a:latin typeface="Gill Sans MT" panose="020B0502020104020203" pitchFamily="34" charset="0"/>
              </a:rPr>
              <a:t>Economy, wealth, and trade no longer constituted by existence of sovereign, but operates independently of sovereign action. </a:t>
            </a:r>
          </a:p>
          <a:p>
            <a:pPr lvl="1"/>
            <a:endParaRPr lang="en-GB" dirty="0"/>
          </a:p>
        </p:txBody>
      </p:sp>
      <p:pic>
        <p:nvPicPr>
          <p:cNvPr id="2050" name="Picture 2" descr="https://upload.wikimedia.org/wikipedia/commons/4/42/Quesnay_Tableau.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752490" y="3171345"/>
            <a:ext cx="2111655" cy="35486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upload.wikimedia.org/wikipedia/commons/thumb/7/78/Quesnay_Portrait.jpg/800px-Quesnay_Portrai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940" y="1903261"/>
            <a:ext cx="2741495" cy="34405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60488" y="5371745"/>
            <a:ext cx="1826397" cy="369332"/>
          </a:xfrm>
          <a:prstGeom prst="rect">
            <a:avLst/>
          </a:prstGeom>
          <a:noFill/>
        </p:spPr>
        <p:txBody>
          <a:bodyPr wrap="none" rtlCol="0">
            <a:spAutoFit/>
          </a:bodyPr>
          <a:lstStyle/>
          <a:p>
            <a:r>
              <a:rPr lang="en-GB" dirty="0" smtClean="0">
                <a:latin typeface="Gill Sans MT" panose="020B0502020104020203" pitchFamily="34" charset="0"/>
              </a:rPr>
              <a:t>Francois Quesnay</a:t>
            </a:r>
            <a:endParaRPr lang="en-GB" dirty="0">
              <a:latin typeface="Gill Sans MT" panose="020B0502020104020203" pitchFamily="34" charset="0"/>
            </a:endParaRPr>
          </a:p>
        </p:txBody>
      </p:sp>
    </p:spTree>
    <p:extLst>
      <p:ext uri="{BB962C8B-B14F-4D97-AF65-F5344CB8AC3E}">
        <p14:creationId xmlns:p14="http://schemas.microsoft.com/office/powerpoint/2010/main" val="3253745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Emergence of “Economy” and Markets</a:t>
            </a:r>
            <a:endParaRPr lang="en-GB" dirty="0">
              <a:latin typeface="Gill Sans MT" panose="020B0502020104020203" pitchFamily="34" charset="0"/>
            </a:endParaRPr>
          </a:p>
        </p:txBody>
      </p:sp>
      <p:sp>
        <p:nvSpPr>
          <p:cNvPr id="4" name="Content Placeholder 3"/>
          <p:cNvSpPr>
            <a:spLocks noGrp="1"/>
          </p:cNvSpPr>
          <p:nvPr>
            <p:ph sz="half" idx="2"/>
          </p:nvPr>
        </p:nvSpPr>
        <p:spPr>
          <a:xfrm>
            <a:off x="6172200" y="1825624"/>
            <a:ext cx="5181600" cy="4782209"/>
          </a:xfrm>
        </p:spPr>
        <p:txBody>
          <a:bodyPr>
            <a:normAutofit fontScale="85000" lnSpcReduction="10000"/>
          </a:bodyPr>
          <a:lstStyle/>
          <a:p>
            <a:r>
              <a:rPr lang="en-GB" b="1" dirty="0" smtClean="0">
                <a:latin typeface="Gill Sans MT" panose="020B0502020104020203" pitchFamily="34" charset="0"/>
              </a:rPr>
              <a:t>18</a:t>
            </a:r>
            <a:r>
              <a:rPr lang="en-GB" b="1" baseline="30000" dirty="0" smtClean="0">
                <a:latin typeface="Gill Sans MT" panose="020B0502020104020203" pitchFamily="34" charset="0"/>
              </a:rPr>
              <a:t>th</a:t>
            </a:r>
            <a:r>
              <a:rPr lang="en-GB" b="1" dirty="0" smtClean="0">
                <a:latin typeface="Gill Sans MT" panose="020B0502020104020203" pitchFamily="34" charset="0"/>
              </a:rPr>
              <a:t>-19</a:t>
            </a:r>
            <a:r>
              <a:rPr lang="en-GB" b="1" baseline="30000" dirty="0" smtClean="0">
                <a:latin typeface="Gill Sans MT" panose="020B0502020104020203" pitchFamily="34" charset="0"/>
              </a:rPr>
              <a:t>th</a:t>
            </a:r>
            <a:r>
              <a:rPr lang="en-GB" b="1" dirty="0" smtClean="0">
                <a:latin typeface="Gill Sans MT" panose="020B0502020104020203" pitchFamily="34" charset="0"/>
              </a:rPr>
              <a:t> Century:</a:t>
            </a:r>
            <a:r>
              <a:rPr lang="en-GB" dirty="0" smtClean="0">
                <a:latin typeface="Gill Sans MT" panose="020B0502020104020203" pitchFamily="34" charset="0"/>
              </a:rPr>
              <a:t> Adam Smith’s </a:t>
            </a:r>
            <a:r>
              <a:rPr lang="en-GB" i="1" dirty="0" smtClean="0">
                <a:latin typeface="Gill Sans MT" panose="020B0502020104020203" pitchFamily="34" charset="0"/>
              </a:rPr>
              <a:t>The Wealth of Nations</a:t>
            </a:r>
            <a:endParaRPr lang="en-GB" dirty="0">
              <a:latin typeface="Gill Sans MT" panose="020B0502020104020203" pitchFamily="34" charset="0"/>
            </a:endParaRPr>
          </a:p>
          <a:p>
            <a:pPr lvl="1"/>
            <a:r>
              <a:rPr lang="en-GB" dirty="0" smtClean="0">
                <a:latin typeface="Gill Sans MT" panose="020B0502020104020203" pitchFamily="34" charset="0"/>
              </a:rPr>
              <a:t>Quesnay’s Table to make economic relations </a:t>
            </a:r>
            <a:r>
              <a:rPr lang="en-GB" i="1" dirty="0" smtClean="0">
                <a:latin typeface="Gill Sans MT" panose="020B0502020104020203" pitchFamily="34" charset="0"/>
              </a:rPr>
              <a:t>visible</a:t>
            </a:r>
            <a:r>
              <a:rPr lang="en-GB" dirty="0" smtClean="0">
                <a:latin typeface="Gill Sans MT" panose="020B0502020104020203" pitchFamily="34" charset="0"/>
              </a:rPr>
              <a:t> vs. Smith’s </a:t>
            </a:r>
            <a:r>
              <a:rPr lang="en-GB" i="1" dirty="0" smtClean="0">
                <a:latin typeface="Gill Sans MT" panose="020B0502020104020203" pitchFamily="34" charset="0"/>
              </a:rPr>
              <a:t>invisible hand</a:t>
            </a:r>
            <a:r>
              <a:rPr lang="en-GB" dirty="0">
                <a:latin typeface="Gill Sans MT" panose="020B0502020104020203" pitchFamily="34" charset="0"/>
              </a:rPr>
              <a:t> </a:t>
            </a:r>
            <a:endParaRPr lang="en-GB" dirty="0" smtClean="0">
              <a:latin typeface="Gill Sans MT" panose="020B0502020104020203" pitchFamily="34" charset="0"/>
            </a:endParaRPr>
          </a:p>
          <a:p>
            <a:pPr lvl="2"/>
            <a:r>
              <a:rPr lang="en-GB" dirty="0" smtClean="0">
                <a:latin typeface="Gill Sans MT" panose="020B0502020104020203" pitchFamily="34" charset="0"/>
              </a:rPr>
              <a:t>Presupposes intrinsic invisibility between individual profit-seeking and the growth of collective/common wealth</a:t>
            </a:r>
          </a:p>
          <a:p>
            <a:pPr lvl="2"/>
            <a:r>
              <a:rPr lang="en-GB" dirty="0" smtClean="0">
                <a:latin typeface="Gill Sans MT" panose="020B0502020104020203" pitchFamily="34" charset="0"/>
              </a:rPr>
              <a:t>Foucault: “benign opacity of economic processes” </a:t>
            </a:r>
          </a:p>
          <a:p>
            <a:pPr lvl="1"/>
            <a:r>
              <a:rPr lang="en-GB" dirty="0" smtClean="0">
                <a:latin typeface="Gill Sans MT" panose="020B0502020104020203" pitchFamily="34" charset="0"/>
              </a:rPr>
              <a:t>Economy: pursuit of individual self-interest in the exchanges of the market</a:t>
            </a:r>
          </a:p>
          <a:p>
            <a:pPr lvl="1"/>
            <a:r>
              <a:rPr lang="en-GB" dirty="0" smtClean="0">
                <a:latin typeface="Gill Sans MT" panose="020B0502020104020203" pitchFamily="34" charset="0"/>
              </a:rPr>
              <a:t>Implication: Impossibility of economic sovereignty</a:t>
            </a:r>
          </a:p>
          <a:p>
            <a:pPr lvl="2"/>
            <a:r>
              <a:rPr lang="en-GB" dirty="0" smtClean="0">
                <a:latin typeface="Gill Sans MT" panose="020B0502020104020203" pitchFamily="34" charset="0"/>
              </a:rPr>
              <a:t>sovereign cannot determine how free individuals maximize wealth.</a:t>
            </a:r>
          </a:p>
          <a:p>
            <a:pPr lvl="2"/>
            <a:r>
              <a:rPr lang="en-GB" dirty="0" smtClean="0">
                <a:latin typeface="Gill Sans MT" panose="020B0502020104020203" pitchFamily="34" charset="0"/>
              </a:rPr>
              <a:t>Smith argued applies to moral, political, and economic concerns. </a:t>
            </a:r>
          </a:p>
          <a:p>
            <a:pPr lvl="1"/>
            <a:endParaRPr lang="en-GB" dirty="0"/>
          </a:p>
        </p:txBody>
      </p:sp>
      <p:pic>
        <p:nvPicPr>
          <p:cNvPr id="3074" name="Picture 2" descr="Image result for adam smith"/>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52667" y="2722772"/>
            <a:ext cx="2522088" cy="25220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wealth of n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046" y="2128790"/>
            <a:ext cx="2744863" cy="4175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88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Emergence of “Economy” and Markets</a:t>
            </a:r>
            <a:endParaRPr lang="en-GB" dirty="0">
              <a:latin typeface="Gill Sans MT" panose="020B0502020104020203" pitchFamily="34" charset="0"/>
            </a:endParaRPr>
          </a:p>
        </p:txBody>
      </p:sp>
      <p:sp>
        <p:nvSpPr>
          <p:cNvPr id="4" name="Content Placeholder 3"/>
          <p:cNvSpPr>
            <a:spLocks noGrp="1"/>
          </p:cNvSpPr>
          <p:nvPr>
            <p:ph sz="half" idx="2"/>
          </p:nvPr>
        </p:nvSpPr>
        <p:spPr>
          <a:xfrm>
            <a:off x="6172200" y="1825623"/>
            <a:ext cx="5464834" cy="5144519"/>
          </a:xfrm>
        </p:spPr>
        <p:txBody>
          <a:bodyPr>
            <a:normAutofit fontScale="70000" lnSpcReduction="20000"/>
          </a:bodyPr>
          <a:lstStyle/>
          <a:p>
            <a:r>
              <a:rPr lang="en-GB" b="1" dirty="0" smtClean="0">
                <a:latin typeface="Gill Sans MT" panose="020B0502020104020203" pitchFamily="34" charset="0"/>
              </a:rPr>
              <a:t>19</a:t>
            </a:r>
            <a:r>
              <a:rPr lang="en-GB" b="1" baseline="30000" dirty="0" smtClean="0">
                <a:latin typeface="Gill Sans MT" panose="020B0502020104020203" pitchFamily="34" charset="0"/>
              </a:rPr>
              <a:t>th</a:t>
            </a:r>
            <a:r>
              <a:rPr lang="en-GB" b="1" dirty="0" smtClean="0">
                <a:latin typeface="Gill Sans MT" panose="020B0502020104020203" pitchFamily="34" charset="0"/>
              </a:rPr>
              <a:t> century: </a:t>
            </a:r>
            <a:r>
              <a:rPr lang="en-GB" dirty="0" smtClean="0">
                <a:latin typeface="Gill Sans MT" panose="020B0502020104020203" pitchFamily="34" charset="0"/>
              </a:rPr>
              <a:t>David Ricardo and Thomas Malthus</a:t>
            </a:r>
          </a:p>
          <a:p>
            <a:r>
              <a:rPr lang="en-GB" dirty="0" smtClean="0">
                <a:latin typeface="Gill Sans MT" panose="020B0502020104020203" pitchFamily="34" charset="0"/>
              </a:rPr>
              <a:t>Economy as </a:t>
            </a:r>
            <a:r>
              <a:rPr lang="en-GB" b="1" dirty="0" smtClean="0">
                <a:latin typeface="Gill Sans MT" panose="020B0502020104020203" pitchFamily="34" charset="0"/>
              </a:rPr>
              <a:t>bio-economic reality</a:t>
            </a:r>
            <a:endParaRPr lang="en-GB" dirty="0" smtClean="0">
              <a:latin typeface="Gill Sans MT" panose="020B0502020104020203" pitchFamily="34" charset="0"/>
            </a:endParaRPr>
          </a:p>
          <a:p>
            <a:pPr lvl="1"/>
            <a:r>
              <a:rPr lang="en-GB" dirty="0" smtClean="0">
                <a:latin typeface="Gill Sans MT" panose="020B0502020104020203" pitchFamily="34" charset="0"/>
              </a:rPr>
              <a:t>i.e., </a:t>
            </a:r>
            <a:r>
              <a:rPr lang="en-GB" u="sng" dirty="0" smtClean="0">
                <a:latin typeface="Gill Sans MT" panose="020B0502020104020203" pitchFamily="34" charset="0"/>
              </a:rPr>
              <a:t>natural</a:t>
            </a:r>
            <a:r>
              <a:rPr lang="en-GB" dirty="0" smtClean="0">
                <a:latin typeface="Gill Sans MT" panose="020B0502020104020203" pitchFamily="34" charset="0"/>
              </a:rPr>
              <a:t> disequilibrium between subsistence and population</a:t>
            </a:r>
          </a:p>
          <a:p>
            <a:r>
              <a:rPr lang="en-GB" dirty="0" smtClean="0">
                <a:latin typeface="Gill Sans MT" panose="020B0502020104020203" pitchFamily="34" charset="0"/>
              </a:rPr>
              <a:t>Ricardo: differential theory of rent vs. Smith’s invisible hand of self-interest</a:t>
            </a:r>
          </a:p>
          <a:p>
            <a:pPr lvl="1"/>
            <a:r>
              <a:rPr lang="en-GB" dirty="0" smtClean="0">
                <a:latin typeface="Gill Sans MT" panose="020B0502020104020203" pitchFamily="34" charset="0"/>
              </a:rPr>
              <a:t>Economy concerns humankind’s struggle to bring lands into cultivation, to increase productivity of </a:t>
            </a:r>
            <a:r>
              <a:rPr lang="en-GB" dirty="0" err="1" smtClean="0">
                <a:latin typeface="Gill Sans MT" panose="020B0502020104020203" pitchFamily="34" charset="0"/>
              </a:rPr>
              <a:t>labor</a:t>
            </a:r>
            <a:r>
              <a:rPr lang="en-GB" dirty="0" smtClean="0">
                <a:latin typeface="Gill Sans MT" panose="020B0502020104020203" pitchFamily="34" charset="0"/>
              </a:rPr>
              <a:t>, to defeat natural scarcity due to “laws” of population</a:t>
            </a:r>
          </a:p>
          <a:p>
            <a:r>
              <a:rPr lang="en-GB" dirty="0" smtClean="0">
                <a:latin typeface="Gill Sans MT" panose="020B0502020104020203" pitchFamily="34" charset="0"/>
              </a:rPr>
              <a:t>Sovereignty: Makes regulations needed to account for natural processes external to it (e.g., laws of population)</a:t>
            </a:r>
          </a:p>
          <a:p>
            <a:pPr lvl="1"/>
            <a:r>
              <a:rPr lang="en-GB" dirty="0" err="1" smtClean="0">
                <a:latin typeface="Gill Sans MT" panose="020B0502020104020203" pitchFamily="34" charset="0"/>
              </a:rPr>
              <a:t>Biopolitics</a:t>
            </a:r>
            <a:r>
              <a:rPr lang="en-GB" dirty="0" smtClean="0">
                <a:latin typeface="Gill Sans MT" panose="020B0502020104020203" pitchFamily="34" charset="0"/>
              </a:rPr>
              <a:t> of population as </a:t>
            </a:r>
            <a:r>
              <a:rPr lang="en-GB" i="1" dirty="0" smtClean="0">
                <a:latin typeface="Gill Sans MT" panose="020B0502020104020203" pitchFamily="34" charset="0"/>
              </a:rPr>
              <a:t>living, organic entity</a:t>
            </a:r>
            <a:endParaRPr lang="en-GB" dirty="0" smtClean="0">
              <a:latin typeface="Gill Sans MT" panose="020B0502020104020203" pitchFamily="34" charset="0"/>
            </a:endParaRPr>
          </a:p>
          <a:p>
            <a:r>
              <a:rPr lang="en-GB" b="1" dirty="0" smtClean="0">
                <a:latin typeface="Gill Sans MT" panose="020B0502020104020203" pitchFamily="34" charset="0"/>
              </a:rPr>
              <a:t>Marx:</a:t>
            </a:r>
            <a:r>
              <a:rPr lang="en-GB" dirty="0" smtClean="0">
                <a:latin typeface="Gill Sans MT" panose="020B0502020104020203" pitchFamily="34" charset="0"/>
              </a:rPr>
              <a:t> problem is a matter of </a:t>
            </a:r>
            <a:r>
              <a:rPr lang="en-GB" i="1" dirty="0" smtClean="0">
                <a:latin typeface="Gill Sans MT" panose="020B0502020104020203" pitchFamily="34" charset="0"/>
              </a:rPr>
              <a:t>distribution</a:t>
            </a:r>
            <a:r>
              <a:rPr lang="en-GB" dirty="0" smtClean="0">
                <a:latin typeface="Gill Sans MT" panose="020B0502020104020203" pitchFamily="34" charset="0"/>
              </a:rPr>
              <a:t> (class struggle between bourgeoisie vs. proletariat), rather than “natural” ontological scarcity </a:t>
            </a:r>
          </a:p>
          <a:p>
            <a:pPr lvl="1"/>
            <a:r>
              <a:rPr lang="en-GB" dirty="0" smtClean="0">
                <a:latin typeface="Gill Sans MT" panose="020B0502020104020203" pitchFamily="34" charset="0"/>
              </a:rPr>
              <a:t>Liberalism: ideology of the state/civil society</a:t>
            </a:r>
          </a:p>
          <a:p>
            <a:pPr lvl="1"/>
            <a:r>
              <a:rPr lang="en-GB" dirty="0" smtClean="0">
                <a:latin typeface="Gill Sans MT" panose="020B0502020104020203" pitchFamily="34" charset="0"/>
              </a:rPr>
              <a:t>Although, Marx believed market had its own (natural) laws! Saw himself as a scientist.</a:t>
            </a:r>
          </a:p>
          <a:p>
            <a:pPr lvl="1"/>
            <a:endParaRPr lang="en-GB" dirty="0"/>
          </a:p>
        </p:txBody>
      </p:sp>
      <p:pic>
        <p:nvPicPr>
          <p:cNvPr id="4098" name="Picture 2" descr="Image result for malthus"/>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1181963" y="4327286"/>
            <a:ext cx="1784230" cy="218122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david ricard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8443" y="1779723"/>
            <a:ext cx="1905359" cy="245852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mar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8586" y="4327286"/>
            <a:ext cx="2181221" cy="21812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13269" y="3482738"/>
            <a:ext cx="1501950" cy="369332"/>
          </a:xfrm>
          <a:prstGeom prst="rect">
            <a:avLst/>
          </a:prstGeom>
          <a:noFill/>
        </p:spPr>
        <p:txBody>
          <a:bodyPr wrap="none" rtlCol="0">
            <a:spAutoFit/>
          </a:bodyPr>
          <a:lstStyle/>
          <a:p>
            <a:r>
              <a:rPr lang="en-GB" dirty="0" smtClean="0">
                <a:latin typeface="Gill Sans MT" panose="020B0502020104020203" pitchFamily="34" charset="0"/>
              </a:rPr>
              <a:t>David Ricardo</a:t>
            </a:r>
            <a:endParaRPr lang="en-GB" dirty="0">
              <a:latin typeface="Gill Sans MT" panose="020B0502020104020203" pitchFamily="34" charset="0"/>
            </a:endParaRPr>
          </a:p>
        </p:txBody>
      </p:sp>
      <p:sp>
        <p:nvSpPr>
          <p:cNvPr id="6" name="TextBox 5"/>
          <p:cNvSpPr txBox="1"/>
          <p:nvPr/>
        </p:nvSpPr>
        <p:spPr>
          <a:xfrm>
            <a:off x="1199479" y="6488668"/>
            <a:ext cx="1749197" cy="369332"/>
          </a:xfrm>
          <a:prstGeom prst="rect">
            <a:avLst/>
          </a:prstGeom>
          <a:noFill/>
        </p:spPr>
        <p:txBody>
          <a:bodyPr wrap="none" rtlCol="0">
            <a:spAutoFit/>
          </a:bodyPr>
          <a:lstStyle/>
          <a:p>
            <a:r>
              <a:rPr lang="en-GB" dirty="0" smtClean="0">
                <a:latin typeface="Gill Sans MT" panose="020B0502020104020203" pitchFamily="34" charset="0"/>
              </a:rPr>
              <a:t>Thomas Malthus</a:t>
            </a:r>
            <a:endParaRPr lang="en-GB" dirty="0">
              <a:latin typeface="Gill Sans MT" panose="020B0502020104020203" pitchFamily="34" charset="0"/>
            </a:endParaRPr>
          </a:p>
        </p:txBody>
      </p:sp>
      <p:sp>
        <p:nvSpPr>
          <p:cNvPr id="7" name="TextBox 6"/>
          <p:cNvSpPr txBox="1"/>
          <p:nvPr/>
        </p:nvSpPr>
        <p:spPr>
          <a:xfrm>
            <a:off x="4007184" y="6508508"/>
            <a:ext cx="1124026" cy="369332"/>
          </a:xfrm>
          <a:prstGeom prst="rect">
            <a:avLst/>
          </a:prstGeom>
          <a:noFill/>
        </p:spPr>
        <p:txBody>
          <a:bodyPr wrap="none" rtlCol="0">
            <a:spAutoFit/>
          </a:bodyPr>
          <a:lstStyle/>
          <a:p>
            <a:r>
              <a:rPr lang="en-GB" dirty="0" smtClean="0">
                <a:latin typeface="Gill Sans MT" panose="020B0502020104020203" pitchFamily="34" charset="0"/>
              </a:rPr>
              <a:t>Karl Marx</a:t>
            </a:r>
            <a:endParaRPr lang="en-GB" dirty="0">
              <a:latin typeface="Gill Sans MT" panose="020B0502020104020203" pitchFamily="34" charset="0"/>
            </a:endParaRPr>
          </a:p>
        </p:txBody>
      </p:sp>
    </p:spTree>
    <p:extLst>
      <p:ext uri="{BB962C8B-B14F-4D97-AF65-F5344CB8AC3E}">
        <p14:creationId xmlns:p14="http://schemas.microsoft.com/office/powerpoint/2010/main" val="29023817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Liberalism and the Economy</a:t>
            </a:r>
            <a:endParaRPr lang="en-GB" dirty="0">
              <a:latin typeface="Gill Sans MT" panose="020B0502020104020203" pitchFamily="34" charset="0"/>
            </a:endParaRPr>
          </a:p>
        </p:txBody>
      </p:sp>
      <p:sp>
        <p:nvSpPr>
          <p:cNvPr id="4" name="Content Placeholder 3"/>
          <p:cNvSpPr>
            <a:spLocks noGrp="1"/>
          </p:cNvSpPr>
          <p:nvPr>
            <p:ph sz="half" idx="2"/>
          </p:nvPr>
        </p:nvSpPr>
        <p:spPr>
          <a:xfrm>
            <a:off x="6172200" y="1825624"/>
            <a:ext cx="5181600" cy="4816715"/>
          </a:xfrm>
        </p:spPr>
        <p:txBody>
          <a:bodyPr>
            <a:normAutofit fontScale="77500" lnSpcReduction="20000"/>
          </a:bodyPr>
          <a:lstStyle/>
          <a:p>
            <a:pPr marL="0" indent="0">
              <a:buNone/>
            </a:pPr>
            <a:r>
              <a:rPr lang="en-GB" b="1" dirty="0" smtClean="0">
                <a:latin typeface="Gill Sans MT" panose="020B0502020104020203" pitchFamily="34" charset="0"/>
              </a:rPr>
              <a:t>What is liberalism?</a:t>
            </a:r>
            <a:r>
              <a:rPr lang="en-GB" dirty="0" smtClean="0">
                <a:latin typeface="Gill Sans MT" panose="020B0502020104020203" pitchFamily="34" charset="0"/>
              </a:rPr>
              <a:t> At bottom, a critique of excessive government. </a:t>
            </a:r>
          </a:p>
          <a:p>
            <a:r>
              <a:rPr lang="en-GB" u="sng" dirty="0" smtClean="0">
                <a:latin typeface="Gill Sans MT" panose="020B0502020104020203" pitchFamily="34" charset="0"/>
              </a:rPr>
              <a:t>Political philosophy:</a:t>
            </a:r>
            <a:r>
              <a:rPr lang="en-GB" b="1" dirty="0">
                <a:latin typeface="Gill Sans MT" panose="020B0502020104020203" pitchFamily="34" charset="0"/>
              </a:rPr>
              <a:t> </a:t>
            </a:r>
            <a:r>
              <a:rPr lang="en-GB" dirty="0" smtClean="0">
                <a:latin typeface="Gill Sans MT" panose="020B0502020104020203" pitchFamily="34" charset="0"/>
              </a:rPr>
              <a:t>limited gov’t with respect to rights/liberties of citizens; employs rule of law </a:t>
            </a:r>
          </a:p>
          <a:p>
            <a:pPr lvl="1"/>
            <a:r>
              <a:rPr lang="en-GB" i="1" dirty="0" smtClean="0">
                <a:latin typeface="Gill Sans MT" panose="020B0502020104020203" pitchFamily="34" charset="0"/>
              </a:rPr>
              <a:t>Democratized</a:t>
            </a:r>
            <a:r>
              <a:rPr lang="en-GB" dirty="0" smtClean="0">
                <a:latin typeface="Gill Sans MT" panose="020B0502020104020203" pitchFamily="34" charset="0"/>
              </a:rPr>
              <a:t> form of sovereignty</a:t>
            </a:r>
            <a:endParaRPr lang="en-GB" i="1" dirty="0" smtClean="0">
              <a:latin typeface="Gill Sans MT" panose="020B0502020104020203" pitchFamily="34" charset="0"/>
            </a:endParaRPr>
          </a:p>
          <a:p>
            <a:pPr lvl="1"/>
            <a:r>
              <a:rPr lang="en-GB" dirty="0" smtClean="0">
                <a:latin typeface="Gill Sans MT" panose="020B0502020104020203" pitchFamily="34" charset="0"/>
              </a:rPr>
              <a:t>Locke, Smith, Mill, etc.</a:t>
            </a:r>
          </a:p>
          <a:p>
            <a:r>
              <a:rPr lang="en-GB" b="1" u="sng" dirty="0" smtClean="0">
                <a:latin typeface="Gill Sans MT" panose="020B0502020104020203" pitchFamily="34" charset="0"/>
              </a:rPr>
              <a:t>Art of government</a:t>
            </a:r>
            <a:r>
              <a:rPr lang="en-GB" dirty="0" smtClean="0">
                <a:latin typeface="Gill Sans MT" panose="020B0502020104020203" pitchFamily="34" charset="0"/>
              </a:rPr>
              <a:t>: uses capacities of free subjects as among the means to achieve purposes and goals. </a:t>
            </a:r>
          </a:p>
          <a:p>
            <a:pPr lvl="1"/>
            <a:r>
              <a:rPr lang="en-GB" dirty="0" smtClean="0">
                <a:latin typeface="Gill Sans MT" panose="020B0502020104020203" pitchFamily="34" charset="0"/>
              </a:rPr>
              <a:t>Shapes capacities via discipline and </a:t>
            </a:r>
            <a:r>
              <a:rPr lang="en-GB" dirty="0" err="1" smtClean="0">
                <a:latin typeface="Gill Sans MT" panose="020B0502020104020203" pitchFamily="34" charset="0"/>
              </a:rPr>
              <a:t>biopolitics</a:t>
            </a:r>
            <a:endParaRPr lang="en-GB" dirty="0" smtClean="0">
              <a:latin typeface="Gill Sans MT" panose="020B0502020104020203" pitchFamily="34" charset="0"/>
            </a:endParaRPr>
          </a:p>
          <a:p>
            <a:pPr marL="0" indent="0">
              <a:buNone/>
            </a:pPr>
            <a:r>
              <a:rPr lang="en-GB" b="1" dirty="0" smtClean="0">
                <a:latin typeface="Gill Sans MT" panose="020B0502020104020203" pitchFamily="34" charset="0"/>
              </a:rPr>
              <a:t>Neo-liberalism: </a:t>
            </a:r>
            <a:r>
              <a:rPr lang="en-GB" dirty="0" smtClean="0">
                <a:latin typeface="Gill Sans MT" panose="020B0502020104020203" pitchFamily="34" charset="0"/>
              </a:rPr>
              <a:t>problematizes welfare state; recommends reforms of individual and institutional conduct to produce more competitive/efficient subjects; seeks reform through market mechanisms </a:t>
            </a:r>
            <a:r>
              <a:rPr lang="en-GB" dirty="0" smtClean="0">
                <a:latin typeface="Gill Sans MT" panose="020B0502020104020203" pitchFamily="34" charset="0"/>
                <a:sym typeface="Wingdings" panose="05000000000000000000" pitchFamily="2" charset="2"/>
              </a:rPr>
              <a:t> emphasis on “choice”</a:t>
            </a:r>
            <a:endParaRPr lang="en-GB" b="1" dirty="0" smtClean="0">
              <a:latin typeface="Gill Sans MT" panose="020B0502020104020203" pitchFamily="34" charset="0"/>
            </a:endParaRPr>
          </a:p>
        </p:txBody>
      </p:sp>
      <p:sp>
        <p:nvSpPr>
          <p:cNvPr id="5" name="Oval 4"/>
          <p:cNvSpPr/>
          <p:nvPr/>
        </p:nvSpPr>
        <p:spPr>
          <a:xfrm>
            <a:off x="6280030" y="3631721"/>
            <a:ext cx="5073770" cy="15182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4" name="Picture 2" descr="https://i0.wp.com/jacketupload.macmillanusa.com/jackets/high_res/jpgs/9780312203412.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764254" y="1825624"/>
            <a:ext cx="3180463" cy="4768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548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GB"/>
          </a:p>
        </p:txBody>
      </p:sp>
      <p:sp>
        <p:nvSpPr>
          <p:cNvPr id="6" name="Content Placeholder 5"/>
          <p:cNvSpPr>
            <a:spLocks noGrp="1"/>
          </p:cNvSpPr>
          <p:nvPr>
            <p:ph idx="1"/>
          </p:nvPr>
        </p:nvSpPr>
        <p:spPr/>
        <p:txBody>
          <a:bodyPr>
            <a:normAutofit/>
          </a:bodyPr>
          <a:lstStyle/>
          <a:p>
            <a:pPr marL="0" indent="0" algn="ctr">
              <a:buNone/>
            </a:pPr>
            <a:r>
              <a:rPr lang="en-GB" sz="9600" dirty="0" smtClean="0">
                <a:latin typeface="Gill Sans MT" panose="020B0502020104020203" pitchFamily="34" charset="0"/>
              </a:rPr>
              <a:t>Questions?</a:t>
            </a:r>
          </a:p>
          <a:p>
            <a:pPr marL="0" indent="0" algn="ctr">
              <a:buNone/>
            </a:pPr>
            <a:endParaRPr lang="en-GB" sz="9600" dirty="0">
              <a:latin typeface="Gill Sans MT" panose="020B0502020104020203" pitchFamily="34" charset="0"/>
            </a:endParaRPr>
          </a:p>
          <a:p>
            <a:pPr marL="0" indent="0" algn="ctr">
              <a:buNone/>
            </a:pPr>
            <a:r>
              <a:rPr lang="en-GB" sz="1800" dirty="0" smtClean="0">
                <a:latin typeface="Gill Sans MT" panose="020B0502020104020203" pitchFamily="34" charset="0"/>
              </a:rPr>
              <a:t>Break (10 minutes)</a:t>
            </a:r>
            <a:endParaRPr lang="en-GB" sz="1800" dirty="0">
              <a:latin typeface="Gill Sans MT" panose="020B0502020104020203" pitchFamily="34" charset="0"/>
            </a:endParaRPr>
          </a:p>
        </p:txBody>
      </p:sp>
    </p:spTree>
    <p:extLst>
      <p:ext uri="{BB962C8B-B14F-4D97-AF65-F5344CB8AC3E}">
        <p14:creationId xmlns:p14="http://schemas.microsoft.com/office/powerpoint/2010/main" val="123577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3999" cy="6858000"/>
          </a:xfrm>
          <a:prstGeom prst="rect">
            <a:avLst/>
          </a:prstGeom>
        </p:spPr>
      </p:pic>
    </p:spTree>
    <p:extLst>
      <p:ext uri="{BB962C8B-B14F-4D97-AF65-F5344CB8AC3E}">
        <p14:creationId xmlns:p14="http://schemas.microsoft.com/office/powerpoint/2010/main" val="30670835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5704" y="299601"/>
            <a:ext cx="9440592" cy="6258798"/>
          </a:xfrm>
          <a:prstGeom prst="rect">
            <a:avLst/>
          </a:prstGeom>
        </p:spPr>
      </p:pic>
    </p:spTree>
    <p:extLst>
      <p:ext uri="{BB962C8B-B14F-4D97-AF65-F5344CB8AC3E}">
        <p14:creationId xmlns:p14="http://schemas.microsoft.com/office/powerpoint/2010/main" val="29854242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World War I and the View From Above</a:t>
            </a:r>
            <a:endParaRPr lang="en-GB" dirty="0">
              <a:latin typeface="Gill Sans MT" panose="020B0502020104020203" pitchFamily="34" charset="0"/>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19423" y="2035576"/>
            <a:ext cx="5719222" cy="4339345"/>
          </a:xfrm>
        </p:spPr>
      </p:pic>
      <p:pic>
        <p:nvPicPr>
          <p:cNvPr id="6" name="Content Placehold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5940724" y="2035576"/>
            <a:ext cx="6071565" cy="3735496"/>
          </a:xfrm>
        </p:spPr>
      </p:pic>
    </p:spTree>
    <p:extLst>
      <p:ext uri="{BB962C8B-B14F-4D97-AF65-F5344CB8AC3E}">
        <p14:creationId xmlns:p14="http://schemas.microsoft.com/office/powerpoint/2010/main" val="26539392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Next week: Tutorials!</a:t>
            </a:r>
            <a:endParaRPr lang="en-GB" dirty="0">
              <a:latin typeface="Gill Sans MT" panose="020B0502020104020203" pitchFamily="34" charset="0"/>
            </a:endParaRPr>
          </a:p>
        </p:txBody>
      </p:sp>
      <p:sp>
        <p:nvSpPr>
          <p:cNvPr id="5" name="Content Placeholder 4"/>
          <p:cNvSpPr>
            <a:spLocks noGrp="1"/>
          </p:cNvSpPr>
          <p:nvPr>
            <p:ph sz="half" idx="2"/>
          </p:nvPr>
        </p:nvSpPr>
        <p:spPr>
          <a:xfrm>
            <a:off x="6172200" y="1825625"/>
            <a:ext cx="5181600" cy="4687318"/>
          </a:xfrm>
        </p:spPr>
        <p:txBody>
          <a:bodyPr>
            <a:normAutofit fontScale="85000" lnSpcReduction="20000"/>
          </a:bodyPr>
          <a:lstStyle/>
          <a:p>
            <a:pPr lvl="0"/>
            <a:r>
              <a:rPr lang="en-GB" b="1" dirty="0">
                <a:latin typeface="Gill Sans MT" panose="020B0502020104020203" pitchFamily="34" charset="0"/>
              </a:rPr>
              <a:t>Read: </a:t>
            </a:r>
            <a:r>
              <a:rPr lang="en-GB" dirty="0">
                <a:latin typeface="Gill Sans MT" panose="020B0502020104020203" pitchFamily="34" charset="0"/>
              </a:rPr>
              <a:t>Leszczynski, A. 2015. “Spatial Big Data and Anxieties of Control” </a:t>
            </a:r>
            <a:r>
              <a:rPr lang="en-GB" i="1" dirty="0">
                <a:latin typeface="Gill Sans MT" panose="020B0502020104020203" pitchFamily="34" charset="0"/>
              </a:rPr>
              <a:t>Environment and Planning D: Society and Space</a:t>
            </a:r>
            <a:r>
              <a:rPr lang="en-GB" dirty="0">
                <a:latin typeface="Gill Sans MT" panose="020B0502020104020203" pitchFamily="34" charset="0"/>
              </a:rPr>
              <a:t> 33(6): 965-984</a:t>
            </a:r>
          </a:p>
          <a:p>
            <a:pPr lvl="0"/>
            <a:r>
              <a:rPr lang="en-GB" b="1" dirty="0">
                <a:latin typeface="Gill Sans MT" panose="020B0502020104020203" pitchFamily="34" charset="0"/>
              </a:rPr>
              <a:t>Read: </a:t>
            </a:r>
            <a:r>
              <a:rPr lang="en-GB" dirty="0">
                <a:latin typeface="Gill Sans MT" panose="020B0502020104020203" pitchFamily="34" charset="0"/>
              </a:rPr>
              <a:t>“Reinventing Society in the Wake of Big Data: A Conversation with Alex (Sandy) </a:t>
            </a:r>
            <a:r>
              <a:rPr lang="en-GB" dirty="0" err="1">
                <a:latin typeface="Gill Sans MT" panose="020B0502020104020203" pitchFamily="34" charset="0"/>
              </a:rPr>
              <a:t>Pentland</a:t>
            </a:r>
            <a:r>
              <a:rPr lang="en-GB" dirty="0">
                <a:latin typeface="Gill Sans MT" panose="020B0502020104020203" pitchFamily="34" charset="0"/>
              </a:rPr>
              <a:t>” </a:t>
            </a:r>
            <a:r>
              <a:rPr lang="en-GB" u="sng" dirty="0">
                <a:latin typeface="Gill Sans MT" panose="020B0502020104020203" pitchFamily="34" charset="0"/>
                <a:hlinkClick r:id="rId2"/>
              </a:rPr>
              <a:t>https://www.edge.org/conversation/reinventing-society-in-the-wake-of-big-data</a:t>
            </a:r>
            <a:endParaRPr lang="en-GB" dirty="0">
              <a:latin typeface="Gill Sans MT" panose="020B0502020104020203" pitchFamily="34" charset="0"/>
            </a:endParaRPr>
          </a:p>
          <a:p>
            <a:pPr lvl="0"/>
            <a:r>
              <a:rPr lang="en-GB" b="1" dirty="0">
                <a:latin typeface="Gill Sans MT" panose="020B0502020104020203" pitchFamily="34" charset="0"/>
              </a:rPr>
              <a:t>Bring to the tutorial: </a:t>
            </a:r>
            <a:r>
              <a:rPr lang="en-GB" u="sng" dirty="0">
                <a:latin typeface="Gill Sans MT" panose="020B0502020104020203" pitchFamily="34" charset="0"/>
              </a:rPr>
              <a:t>TWO</a:t>
            </a:r>
            <a:r>
              <a:rPr lang="en-GB" dirty="0">
                <a:latin typeface="Gill Sans MT" panose="020B0502020104020203" pitchFamily="34" charset="0"/>
              </a:rPr>
              <a:t> news articles on the Investigatory Powers Act, or any U.K. based data-related surveillance article (e.g., the bulk collection of data allowed by the Telecommunications Act)</a:t>
            </a:r>
          </a:p>
          <a:p>
            <a:endParaRPr lang="en-GB" dirty="0"/>
          </a:p>
        </p:txBody>
      </p:sp>
      <p:pic>
        <p:nvPicPr>
          <p:cNvPr id="6" name="Content Placeholder 5" descr="Image result for big data surveillance"/>
          <p:cNvPicPr>
            <a:picLocks noGrp="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1140125" y="1955021"/>
            <a:ext cx="4337649" cy="3528203"/>
          </a:xfrm>
          <a:prstGeom prst="rect">
            <a:avLst/>
          </a:prstGeom>
          <a:noFill/>
          <a:ln>
            <a:noFill/>
          </a:ln>
        </p:spPr>
      </p:pic>
    </p:spTree>
    <p:extLst>
      <p:ext uri="{BB962C8B-B14F-4D97-AF65-F5344CB8AC3E}">
        <p14:creationId xmlns:p14="http://schemas.microsoft.com/office/powerpoint/2010/main" val="3869479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WWI, the View from Above, </a:t>
            </a:r>
            <a:br>
              <a:rPr lang="en-GB" dirty="0" smtClean="0">
                <a:latin typeface="Gill Sans MT" panose="020B0502020104020203" pitchFamily="34" charset="0"/>
              </a:rPr>
            </a:br>
            <a:r>
              <a:rPr lang="en-GB" dirty="0" smtClean="0">
                <a:latin typeface="Gill Sans MT" panose="020B0502020104020203" pitchFamily="34" charset="0"/>
              </a:rPr>
              <a:t>and “Displacing the Eye”</a:t>
            </a:r>
            <a:endParaRPr lang="en-GB" dirty="0">
              <a:latin typeface="Gill Sans MT" panose="020B0502020104020203" pitchFamily="34" charset="0"/>
            </a:endParaRPr>
          </a:p>
        </p:txBody>
      </p:sp>
      <p:sp>
        <p:nvSpPr>
          <p:cNvPr id="4" name="Content Placeholder 3"/>
          <p:cNvSpPr>
            <a:spLocks noGrp="1"/>
          </p:cNvSpPr>
          <p:nvPr>
            <p:ph sz="half" idx="2"/>
          </p:nvPr>
        </p:nvSpPr>
        <p:spPr>
          <a:xfrm>
            <a:off x="6172200" y="1825624"/>
            <a:ext cx="5181600" cy="4956715"/>
          </a:xfrm>
        </p:spPr>
        <p:txBody>
          <a:bodyPr>
            <a:normAutofit fontScale="77500" lnSpcReduction="20000"/>
          </a:bodyPr>
          <a:lstStyle/>
          <a:p>
            <a:pPr marL="0" indent="0">
              <a:buNone/>
            </a:pPr>
            <a:r>
              <a:rPr lang="en-GB" dirty="0">
                <a:latin typeface="Gill Sans MT" panose="020B0502020104020203" pitchFamily="34" charset="0"/>
              </a:rPr>
              <a:t>“Complete destruction of traditional fields of </a:t>
            </a:r>
            <a:r>
              <a:rPr lang="en-GB" dirty="0" smtClean="0">
                <a:latin typeface="Gill Sans MT" panose="020B0502020104020203" pitchFamily="34" charset="0"/>
              </a:rPr>
              <a:t>perception… As </a:t>
            </a:r>
            <a:r>
              <a:rPr lang="en-GB" dirty="0">
                <a:latin typeface="Gill Sans MT" panose="020B0502020104020203" pitchFamily="34" charset="0"/>
              </a:rPr>
              <a:t>sight lost its direct quality and reeled out of phase, the soldier had the feeling of being </a:t>
            </a:r>
            <a:r>
              <a:rPr lang="en-GB" b="1" dirty="0">
                <a:latin typeface="Gill Sans MT" panose="020B0502020104020203" pitchFamily="34" charset="0"/>
              </a:rPr>
              <a:t>not so much destroyed as </a:t>
            </a:r>
            <a:r>
              <a:rPr lang="en-GB" b="1" dirty="0" err="1">
                <a:latin typeface="Gill Sans MT" panose="020B0502020104020203" pitchFamily="34" charset="0"/>
              </a:rPr>
              <a:t>derealized</a:t>
            </a:r>
            <a:r>
              <a:rPr lang="en-GB" b="1" dirty="0">
                <a:latin typeface="Gill Sans MT" panose="020B0502020104020203" pitchFamily="34" charset="0"/>
              </a:rPr>
              <a:t> or dematerialized</a:t>
            </a:r>
            <a:r>
              <a:rPr lang="en-GB" dirty="0">
                <a:latin typeface="Gill Sans MT" panose="020B0502020104020203" pitchFamily="34" charset="0"/>
              </a:rPr>
              <a:t>, any sensory point of reference suddenly vanished in a surfeit of optical targets.”</a:t>
            </a:r>
          </a:p>
          <a:p>
            <a:pPr marL="0" indent="0" algn="r">
              <a:buNone/>
            </a:pPr>
            <a:r>
              <a:rPr lang="en-GB" dirty="0" smtClean="0">
                <a:latin typeface="Gill Sans MT" panose="020B0502020104020203" pitchFamily="34" charset="0"/>
              </a:rPr>
              <a:t>Paul </a:t>
            </a:r>
            <a:r>
              <a:rPr lang="en-GB" dirty="0" err="1">
                <a:latin typeface="Gill Sans MT" panose="020B0502020104020203" pitchFamily="34" charset="0"/>
              </a:rPr>
              <a:t>Virilio</a:t>
            </a:r>
            <a:r>
              <a:rPr lang="en-GB" dirty="0">
                <a:latin typeface="Gill Sans MT" panose="020B0502020104020203" pitchFamily="34" charset="0"/>
              </a:rPr>
              <a:t>, </a:t>
            </a:r>
            <a:r>
              <a:rPr lang="en-GB" i="1" dirty="0">
                <a:latin typeface="Gill Sans MT" panose="020B0502020104020203" pitchFamily="34" charset="0"/>
              </a:rPr>
              <a:t>War and </a:t>
            </a:r>
            <a:r>
              <a:rPr lang="en-GB" i="1" dirty="0" smtClean="0">
                <a:latin typeface="Gill Sans MT" panose="020B0502020104020203" pitchFamily="34" charset="0"/>
              </a:rPr>
              <a:t>Cinema </a:t>
            </a:r>
            <a:r>
              <a:rPr lang="en-GB" dirty="0" smtClean="0">
                <a:latin typeface="Gill Sans MT" panose="020B0502020104020203" pitchFamily="34" charset="0"/>
              </a:rPr>
              <a:t>(1989)</a:t>
            </a:r>
          </a:p>
          <a:p>
            <a:pPr marL="0" indent="0" algn="r">
              <a:buNone/>
            </a:pPr>
            <a:endParaRPr lang="en-GB" dirty="0">
              <a:latin typeface="Gill Sans MT" panose="020B0502020104020203" pitchFamily="34" charset="0"/>
            </a:endParaRPr>
          </a:p>
          <a:p>
            <a:pPr marL="0" indent="0">
              <a:buNone/>
            </a:pPr>
            <a:r>
              <a:rPr lang="en-GB" dirty="0" smtClean="0">
                <a:latin typeface="Gill Sans MT" panose="020B0502020104020203" pitchFamily="34" charset="0"/>
              </a:rPr>
              <a:t>“The </a:t>
            </a:r>
            <a:r>
              <a:rPr lang="en-GB" dirty="0">
                <a:latin typeface="Gill Sans MT" panose="020B0502020104020203" pitchFamily="34" charset="0"/>
              </a:rPr>
              <a:t>emergence of the </a:t>
            </a:r>
            <a:r>
              <a:rPr lang="en-GB" dirty="0" smtClean="0">
                <a:latin typeface="Gill Sans MT" panose="020B0502020104020203" pitchFamily="34" charset="0"/>
              </a:rPr>
              <a:t>cold </a:t>
            </a:r>
            <a:r>
              <a:rPr lang="en-GB" dirty="0">
                <a:latin typeface="Gill Sans MT" panose="020B0502020104020203" pitchFamily="34" charset="0"/>
              </a:rPr>
              <a:t>and dispassionate view of the artificial </a:t>
            </a:r>
            <a:r>
              <a:rPr lang="en-GB" dirty="0" smtClean="0">
                <a:latin typeface="Gill Sans MT" panose="020B0502020104020203" pitchFamily="34" charset="0"/>
              </a:rPr>
              <a:t>eye </a:t>
            </a:r>
            <a:r>
              <a:rPr lang="en-GB" dirty="0">
                <a:latin typeface="Gill Sans MT" panose="020B0502020104020203" pitchFamily="34" charset="0"/>
              </a:rPr>
              <a:t>of the camera was simultaneously a </a:t>
            </a:r>
            <a:r>
              <a:rPr lang="en-GB" i="1" dirty="0" smtClean="0">
                <a:latin typeface="Gill Sans MT" panose="020B0502020104020203" pitchFamily="34" charset="0"/>
              </a:rPr>
              <a:t>process </a:t>
            </a:r>
            <a:r>
              <a:rPr lang="en-GB" i="1" dirty="0">
                <a:latin typeface="Gill Sans MT" panose="020B0502020104020203" pitchFamily="34" charset="0"/>
              </a:rPr>
              <a:t>of </a:t>
            </a:r>
            <a:r>
              <a:rPr lang="en-GB" i="1" dirty="0" smtClean="0">
                <a:latin typeface="Gill Sans MT" panose="020B0502020104020203" pitchFamily="34" charset="0"/>
              </a:rPr>
              <a:t>decomposition </a:t>
            </a:r>
            <a:r>
              <a:rPr lang="en-GB" dirty="0">
                <a:latin typeface="Gill Sans MT" panose="020B0502020104020203" pitchFamily="34" charset="0"/>
              </a:rPr>
              <a:t>of the </a:t>
            </a:r>
            <a:r>
              <a:rPr lang="en-GB" dirty="0" smtClean="0">
                <a:latin typeface="Gill Sans MT" panose="020B0502020104020203" pitchFamily="34" charset="0"/>
              </a:rPr>
              <a:t>individual… New </a:t>
            </a:r>
            <a:r>
              <a:rPr lang="en-GB" dirty="0">
                <a:latin typeface="Gill Sans MT" panose="020B0502020104020203" pitchFamily="34" charset="0"/>
              </a:rPr>
              <a:t>era marked by a </a:t>
            </a:r>
            <a:r>
              <a:rPr lang="en-GB" dirty="0" smtClean="0">
                <a:latin typeface="Gill Sans MT" panose="020B0502020104020203" pitchFamily="34" charset="0"/>
              </a:rPr>
              <a:t>deep </a:t>
            </a:r>
            <a:r>
              <a:rPr lang="en-GB" dirty="0">
                <a:latin typeface="Gill Sans MT" panose="020B0502020104020203" pitchFamily="34" charset="0"/>
              </a:rPr>
              <a:t>connection between new machines and a new type of </a:t>
            </a:r>
            <a:r>
              <a:rPr lang="en-GB" dirty="0" smtClean="0">
                <a:latin typeface="Gill Sans MT" panose="020B0502020104020203" pitchFamily="34" charset="0"/>
              </a:rPr>
              <a:t>man.”</a:t>
            </a:r>
            <a:endParaRPr lang="en-GB" dirty="0">
              <a:latin typeface="Gill Sans MT" panose="020B0502020104020203" pitchFamily="34" charset="0"/>
            </a:endParaRPr>
          </a:p>
          <a:p>
            <a:pPr marL="0" indent="0" algn="r">
              <a:buNone/>
            </a:pPr>
            <a:r>
              <a:rPr lang="en-GB" dirty="0" smtClean="0">
                <a:latin typeface="Gill Sans MT" panose="020B0502020104020203" pitchFamily="34" charset="0"/>
              </a:rPr>
              <a:t>Ernst </a:t>
            </a:r>
            <a:r>
              <a:rPr lang="en-GB" dirty="0" err="1">
                <a:latin typeface="Gill Sans MT" panose="020B0502020104020203" pitchFamily="34" charset="0"/>
              </a:rPr>
              <a:t>Jünger</a:t>
            </a:r>
            <a:r>
              <a:rPr lang="en-GB" dirty="0">
                <a:latin typeface="Gill Sans MT" panose="020B0502020104020203" pitchFamily="34" charset="0"/>
              </a:rPr>
              <a:t>, “On Pain” (1934) </a:t>
            </a:r>
          </a:p>
          <a:p>
            <a:pPr marL="0" indent="0">
              <a:buNone/>
            </a:pPr>
            <a:endParaRPr lang="en-GB" dirty="0"/>
          </a:p>
          <a:p>
            <a:pPr marL="0" indent="0">
              <a:buNone/>
            </a:pPr>
            <a:endParaRPr lang="en-GB" dirty="0"/>
          </a:p>
        </p:txBody>
      </p:sp>
      <p:pic>
        <p:nvPicPr>
          <p:cNvPr id="5"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39849" y="1825625"/>
            <a:ext cx="2137913" cy="3276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49" y="3421899"/>
            <a:ext cx="2188664" cy="3360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9761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The View from Above</a:t>
            </a:r>
            <a:endParaRPr lang="en-GB" dirty="0">
              <a:latin typeface="Gill Sans MT" panose="020B0502020104020203" pitchFamily="34" charset="0"/>
            </a:endParaRPr>
          </a:p>
        </p:txBody>
      </p:sp>
      <p:sp>
        <p:nvSpPr>
          <p:cNvPr id="4" name="Content Placeholder 3"/>
          <p:cNvSpPr>
            <a:spLocks noGrp="1"/>
          </p:cNvSpPr>
          <p:nvPr>
            <p:ph sz="half" idx="2"/>
          </p:nvPr>
        </p:nvSpPr>
        <p:spPr>
          <a:xfrm>
            <a:off x="6172200" y="1825625"/>
            <a:ext cx="5181600" cy="4885726"/>
          </a:xfrm>
        </p:spPr>
        <p:txBody>
          <a:bodyPr>
            <a:normAutofit fontScale="77500" lnSpcReduction="20000"/>
          </a:bodyPr>
          <a:lstStyle/>
          <a:p>
            <a:pPr marL="0" indent="0">
              <a:buNone/>
            </a:pPr>
            <a:r>
              <a:rPr lang="en-GB" dirty="0">
                <a:latin typeface="Gill Sans MT" panose="020B0502020104020203" pitchFamily="34" charset="0"/>
              </a:rPr>
              <a:t>“</a:t>
            </a:r>
            <a:r>
              <a:rPr lang="en-GB" b="1" dirty="0">
                <a:latin typeface="Gill Sans MT" panose="020B0502020104020203" pitchFamily="34" charset="0"/>
              </a:rPr>
              <a:t>So much information that would otherwise have been concealed from the enemy was revealed by the all-seeing lens</a:t>
            </a:r>
            <a:r>
              <a:rPr lang="en-GB" dirty="0">
                <a:latin typeface="Gill Sans MT" panose="020B0502020104020203" pitchFamily="34" charset="0"/>
              </a:rPr>
              <a:t>… No matter how carefully machine-gun emplacements may have been concealed, their position was often betrayed by the disclosure of foot tracks made over-night to and from munitions dumps. Dummy trenches… were detected easily enough, for the absence of shadow on the completed footprints was sufficient to arouse suspicion… </a:t>
            </a:r>
            <a:r>
              <a:rPr lang="en-GB" b="1" dirty="0">
                <a:latin typeface="Gill Sans MT" panose="020B0502020104020203" pitchFamily="34" charset="0"/>
              </a:rPr>
              <a:t>[the enemy’s] possible future activities (as well as past and present) were laid before the Allies like an open book</a:t>
            </a:r>
            <a:r>
              <a:rPr lang="en-GB" dirty="0">
                <a:latin typeface="Gill Sans MT" panose="020B0502020104020203" pitchFamily="34" charset="0"/>
              </a:rPr>
              <a:t>.” </a:t>
            </a:r>
          </a:p>
          <a:p>
            <a:pPr marL="0" indent="0">
              <a:buNone/>
            </a:pPr>
            <a:endParaRPr lang="en-GB" dirty="0">
              <a:latin typeface="Gill Sans MT" panose="020B0502020104020203" pitchFamily="34" charset="0"/>
            </a:endParaRPr>
          </a:p>
          <a:p>
            <a:pPr marL="0" indent="0">
              <a:buNone/>
            </a:pPr>
            <a:r>
              <a:rPr lang="en-GB" dirty="0">
                <a:latin typeface="Gill Sans MT" panose="020B0502020104020203" pitchFamily="34" charset="0"/>
              </a:rPr>
              <a:t>Winchester and Willis, 1928, on First World War aerial reconnaissance</a:t>
            </a:r>
          </a:p>
          <a:p>
            <a:pPr marL="0" indent="0">
              <a:buNone/>
            </a:pPr>
            <a:endParaRPr lang="en-GB" dirty="0"/>
          </a:p>
        </p:txBody>
      </p:sp>
      <p:pic>
        <p:nvPicPr>
          <p:cNvPr id="5122" name="Picture 2" descr="http://digitalcollections.mcmaster.ca/sites/default/files/pw20c_images/00001490.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838200" y="1748066"/>
            <a:ext cx="4960189" cy="5040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63735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normAutofit/>
          </a:bodyPr>
          <a:lstStyle/>
          <a:p>
            <a:pPr algn="ctr"/>
            <a:r>
              <a:rPr lang="en-GB" sz="4000" dirty="0" smtClean="0">
                <a:latin typeface="Gill Sans MT" panose="020B0502020104020203" pitchFamily="34" charset="0"/>
              </a:rPr>
              <a:t>Pierre </a:t>
            </a:r>
            <a:r>
              <a:rPr lang="en-GB" sz="4000" dirty="0" err="1" smtClean="0">
                <a:latin typeface="Gill Sans MT" panose="020B0502020104020203" pitchFamily="34" charset="0"/>
              </a:rPr>
              <a:t>Gourou</a:t>
            </a:r>
            <a:r>
              <a:rPr lang="en-GB" sz="4000" dirty="0" smtClean="0">
                <a:latin typeface="Gill Sans MT" panose="020B0502020104020203" pitchFamily="34" charset="0"/>
              </a:rPr>
              <a:t> and “ethnography from the air”</a:t>
            </a:r>
            <a:endParaRPr lang="en-GB" sz="4000" dirty="0">
              <a:latin typeface="Gill Sans MT" panose="020B0502020104020203" pitchFamily="34" charset="0"/>
            </a:endParaRPr>
          </a:p>
        </p:txBody>
      </p:sp>
      <p:pic>
        <p:nvPicPr>
          <p:cNvPr id="5" name="Content Placehold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93300" y="1825624"/>
            <a:ext cx="2794958" cy="4095950"/>
          </a:xfrm>
        </p:spPr>
      </p:pic>
      <p:sp>
        <p:nvSpPr>
          <p:cNvPr id="4" name="Content Placeholder 3"/>
          <p:cNvSpPr>
            <a:spLocks noGrp="1"/>
          </p:cNvSpPr>
          <p:nvPr>
            <p:ph sz="half" idx="2"/>
          </p:nvPr>
        </p:nvSpPr>
        <p:spPr>
          <a:xfrm>
            <a:off x="6172200" y="1825624"/>
            <a:ext cx="5181600" cy="4954737"/>
          </a:xfrm>
        </p:spPr>
        <p:txBody>
          <a:bodyPr>
            <a:normAutofit lnSpcReduction="10000"/>
          </a:bodyPr>
          <a:lstStyle/>
          <a:p>
            <a:pPr marL="0" indent="0">
              <a:buNone/>
            </a:pPr>
            <a:r>
              <a:rPr lang="en-GB" dirty="0" smtClean="0">
                <a:latin typeface="Gill Sans MT" panose="020B0502020104020203" pitchFamily="34" charset="0"/>
              </a:rPr>
              <a:t>Pierre </a:t>
            </a:r>
            <a:r>
              <a:rPr lang="en-GB" dirty="0" err="1" smtClean="0">
                <a:latin typeface="Gill Sans MT" panose="020B0502020104020203" pitchFamily="34" charset="0"/>
              </a:rPr>
              <a:t>Gourou</a:t>
            </a:r>
            <a:r>
              <a:rPr lang="en-GB" dirty="0" smtClean="0">
                <a:latin typeface="Gill Sans MT" panose="020B0502020104020203" pitchFamily="34" charset="0"/>
              </a:rPr>
              <a:t>, French Anthropologist</a:t>
            </a:r>
          </a:p>
          <a:p>
            <a:r>
              <a:rPr lang="en-GB" i="1" dirty="0" smtClean="0">
                <a:latin typeface="Gill Sans MT" panose="020B0502020104020203" pitchFamily="34" charset="0"/>
              </a:rPr>
              <a:t>The Peasants of Tonkin Delta</a:t>
            </a:r>
            <a:r>
              <a:rPr lang="en-GB" dirty="0" smtClean="0">
                <a:latin typeface="Gill Sans MT" panose="020B0502020104020203" pitchFamily="34" charset="0"/>
              </a:rPr>
              <a:t> (1936)</a:t>
            </a:r>
          </a:p>
          <a:p>
            <a:pPr lvl="1"/>
            <a:r>
              <a:rPr lang="en-GB" dirty="0" smtClean="0">
                <a:latin typeface="Gill Sans MT" panose="020B0502020104020203" pitchFamily="34" charset="0"/>
              </a:rPr>
              <a:t>Seemingly chaotic villages from the ground revealed a “distinct and abstract form” from the air</a:t>
            </a:r>
          </a:p>
          <a:p>
            <a:pPr lvl="1"/>
            <a:r>
              <a:rPr lang="en-GB" dirty="0" smtClean="0">
                <a:latin typeface="Gill Sans MT" panose="020B0502020104020203" pitchFamily="34" charset="0"/>
              </a:rPr>
              <a:t>Abstract forms revealed autonomous nature of political, economic, social life on the ground in north Vietnam</a:t>
            </a:r>
          </a:p>
          <a:p>
            <a:pPr lvl="2"/>
            <a:r>
              <a:rPr lang="en-GB" dirty="0" smtClean="0">
                <a:latin typeface="Gill Sans MT" panose="020B0502020104020203" pitchFamily="34" charset="0"/>
              </a:rPr>
              <a:t>What appeared to Western eyes as chaotic from the ground was extremely well-ordered, as seen from above. </a:t>
            </a:r>
            <a:endParaRPr lang="en-GB" dirty="0">
              <a:latin typeface="Gill Sans MT" panose="020B0502020104020203"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2892365" y="3651129"/>
            <a:ext cx="3467819" cy="2600865"/>
          </a:xfrm>
          <a:prstGeom prst="rect">
            <a:avLst/>
          </a:prstGeom>
        </p:spPr>
      </p:pic>
    </p:spTree>
    <p:extLst>
      <p:ext uri="{BB962C8B-B14F-4D97-AF65-F5344CB8AC3E}">
        <p14:creationId xmlns:p14="http://schemas.microsoft.com/office/powerpoint/2010/main" val="20836004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The View from Above and the City</a:t>
            </a:r>
            <a:endParaRPr lang="en-GB" dirty="0">
              <a:latin typeface="Gill Sans MT" panose="020B0502020104020203" pitchFamily="34" charset="0"/>
            </a:endParaRPr>
          </a:p>
        </p:txBody>
      </p:sp>
      <p:pic>
        <p:nvPicPr>
          <p:cNvPr id="5" name="Content Placeholder 4"/>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015" y="1825625"/>
            <a:ext cx="5801782" cy="4351338"/>
          </a:xfrm>
        </p:spPr>
      </p:pic>
      <p:sp>
        <p:nvSpPr>
          <p:cNvPr id="4" name="Content Placeholder 3"/>
          <p:cNvSpPr>
            <a:spLocks noGrp="1"/>
          </p:cNvSpPr>
          <p:nvPr>
            <p:ph sz="half" idx="2"/>
          </p:nvPr>
        </p:nvSpPr>
        <p:spPr>
          <a:xfrm>
            <a:off x="6172199" y="1825623"/>
            <a:ext cx="5876366" cy="5166847"/>
          </a:xfrm>
        </p:spPr>
        <p:txBody>
          <a:bodyPr>
            <a:normAutofit fontScale="85000" lnSpcReduction="20000"/>
          </a:bodyPr>
          <a:lstStyle/>
          <a:p>
            <a:pPr marL="0" indent="0">
              <a:buNone/>
            </a:pPr>
            <a:r>
              <a:rPr lang="en-GB" dirty="0">
                <a:latin typeface="Gill Sans MT" panose="020B0502020104020203" pitchFamily="34" charset="0"/>
              </a:rPr>
              <a:t>[Spectator’s “privileged view” of Paris]: “The Tower’s verticality </a:t>
            </a:r>
            <a:r>
              <a:rPr lang="en-GB" b="1" dirty="0">
                <a:latin typeface="Gill Sans MT" panose="020B0502020104020203" pitchFamily="34" charset="0"/>
              </a:rPr>
              <a:t>permits us to transcend sensation </a:t>
            </a:r>
            <a:r>
              <a:rPr lang="en-GB" dirty="0">
                <a:latin typeface="Gill Sans MT" panose="020B0502020104020203" pitchFamily="34" charset="0"/>
              </a:rPr>
              <a:t>and </a:t>
            </a:r>
            <a:r>
              <a:rPr lang="en-GB" b="1" dirty="0">
                <a:latin typeface="Gill Sans MT" panose="020B0502020104020203" pitchFamily="34" charset="0"/>
              </a:rPr>
              <a:t>to see things in their structure</a:t>
            </a:r>
            <a:r>
              <a:rPr lang="en-GB" dirty="0">
                <a:latin typeface="Gill Sans MT" panose="020B0502020104020203" pitchFamily="34" charset="0"/>
              </a:rPr>
              <a:t>, granting us access, in a single glance, to the city’s blueprint or x-ray and to something like its deep time.”</a:t>
            </a:r>
          </a:p>
          <a:p>
            <a:pPr marL="0" indent="0" algn="r">
              <a:buNone/>
            </a:pPr>
            <a:r>
              <a:rPr lang="en-GB" dirty="0" smtClean="0">
                <a:latin typeface="Gill Sans MT" panose="020B0502020104020203" pitchFamily="34" charset="0"/>
              </a:rPr>
              <a:t>Roland </a:t>
            </a:r>
            <a:r>
              <a:rPr lang="en-GB" dirty="0">
                <a:latin typeface="Gill Sans MT" panose="020B0502020104020203" pitchFamily="34" charset="0"/>
              </a:rPr>
              <a:t>Barthes, “The Eiffel Tower” (1979)</a:t>
            </a:r>
          </a:p>
          <a:p>
            <a:pPr marL="0" indent="0">
              <a:buNone/>
            </a:pPr>
            <a:endParaRPr lang="en-GB" dirty="0" smtClean="0">
              <a:latin typeface="Gill Sans MT" panose="020B0502020104020203" pitchFamily="34" charset="0"/>
            </a:endParaRPr>
          </a:p>
          <a:p>
            <a:pPr marL="0" indent="0">
              <a:buNone/>
            </a:pPr>
            <a:r>
              <a:rPr lang="en-US" dirty="0">
                <a:latin typeface="Gill Sans MT" panose="020B0502020104020203" pitchFamily="34" charset="0"/>
              </a:rPr>
              <a:t>“From the air </a:t>
            </a:r>
            <a:r>
              <a:rPr lang="en-US" b="1" dirty="0">
                <a:latin typeface="Gill Sans MT" panose="020B0502020104020203" pitchFamily="34" charset="0"/>
              </a:rPr>
              <a:t>it is the links in the landscapes</a:t>
            </a:r>
            <a:r>
              <a:rPr lang="en-US" dirty="0">
                <a:latin typeface="Gill Sans MT" panose="020B0502020104020203" pitchFamily="34" charset="0"/>
              </a:rPr>
              <a:t>, the rivers, roads, railways, canals, pipe-lines, electric cables, </a:t>
            </a:r>
            <a:r>
              <a:rPr lang="en-US" b="1" dirty="0">
                <a:latin typeface="Gill Sans MT" panose="020B0502020104020203" pitchFamily="34" charset="0"/>
              </a:rPr>
              <a:t>rather than the breaks</a:t>
            </a:r>
            <a:r>
              <a:rPr lang="en-US" dirty="0">
                <a:latin typeface="Gill Sans MT" panose="020B0502020104020203" pitchFamily="34" charset="0"/>
              </a:rPr>
              <a:t> that impress the aviator… regional geographers may be trying to put boundaries that do not exist around areas that do not matter.” </a:t>
            </a:r>
          </a:p>
          <a:p>
            <a:pPr marL="0" indent="0" algn="r">
              <a:buNone/>
            </a:pPr>
            <a:r>
              <a:rPr lang="en-US" dirty="0">
                <a:latin typeface="Gill Sans MT" panose="020B0502020104020203" pitchFamily="34" charset="0"/>
              </a:rPr>
              <a:t>		</a:t>
            </a:r>
            <a:r>
              <a:rPr lang="en-US" dirty="0" smtClean="0">
                <a:latin typeface="Gill Sans MT" panose="020B0502020104020203" pitchFamily="34" charset="0"/>
              </a:rPr>
              <a:t>Richard </a:t>
            </a:r>
            <a:r>
              <a:rPr lang="en-US" dirty="0">
                <a:latin typeface="Gill Sans MT" panose="020B0502020104020203" pitchFamily="34" charset="0"/>
              </a:rPr>
              <a:t>Kimble, 1951</a:t>
            </a:r>
          </a:p>
          <a:p>
            <a:pPr marL="0" indent="0">
              <a:buNone/>
            </a:pPr>
            <a:endParaRPr lang="en-GB" dirty="0"/>
          </a:p>
        </p:txBody>
      </p:sp>
    </p:spTree>
    <p:extLst>
      <p:ext uri="{BB962C8B-B14F-4D97-AF65-F5344CB8AC3E}">
        <p14:creationId xmlns:p14="http://schemas.microsoft.com/office/powerpoint/2010/main" val="2952966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normAutofit/>
          </a:bodyPr>
          <a:lstStyle/>
          <a:p>
            <a:pPr algn="ctr"/>
            <a:r>
              <a:rPr lang="en-GB" sz="4000" dirty="0" smtClean="0">
                <a:latin typeface="Gill Sans MT" panose="020B0502020104020203" pitchFamily="34" charset="0"/>
              </a:rPr>
              <a:t>Effects of View from Above (1): Spatial Science</a:t>
            </a:r>
            <a:endParaRPr lang="en-GB" sz="4000" dirty="0">
              <a:latin typeface="Gill Sans MT" panose="020B0502020104020203" pitchFamily="34" charset="0"/>
            </a:endParaRPr>
          </a:p>
        </p:txBody>
      </p:sp>
      <p:sp>
        <p:nvSpPr>
          <p:cNvPr id="4" name="Content Placeholder 3"/>
          <p:cNvSpPr>
            <a:spLocks noGrp="1"/>
          </p:cNvSpPr>
          <p:nvPr>
            <p:ph sz="half" idx="2"/>
          </p:nvPr>
        </p:nvSpPr>
        <p:spPr>
          <a:xfrm>
            <a:off x="6172200" y="1825624"/>
            <a:ext cx="5181600" cy="4855607"/>
          </a:xfrm>
        </p:spPr>
        <p:txBody>
          <a:bodyPr>
            <a:normAutofit fontScale="85000" lnSpcReduction="20000"/>
          </a:bodyPr>
          <a:lstStyle/>
          <a:p>
            <a:pPr marL="0" indent="0">
              <a:buNone/>
            </a:pPr>
            <a:r>
              <a:rPr lang="en-GB" b="1" dirty="0">
                <a:latin typeface="Gill Sans MT" panose="020B0502020104020203" pitchFamily="34" charset="0"/>
              </a:rPr>
              <a:t>Tobler’s ‘First Law of Geography’: </a:t>
            </a:r>
            <a:r>
              <a:rPr lang="en-GB" dirty="0">
                <a:latin typeface="Gill Sans MT" panose="020B0502020104020203" pitchFamily="34" charset="0"/>
              </a:rPr>
              <a:t>“Everything is related to everything else, but near things are more related than distant things”</a:t>
            </a:r>
            <a:endParaRPr lang="en-GB" b="1" dirty="0">
              <a:latin typeface="Gill Sans MT" panose="020B0502020104020203" pitchFamily="34" charset="0"/>
            </a:endParaRPr>
          </a:p>
          <a:p>
            <a:pPr marL="0" indent="0">
              <a:buNone/>
            </a:pPr>
            <a:endParaRPr lang="en-GB" dirty="0" smtClean="0">
              <a:latin typeface="Gill Sans MT" panose="020B0502020104020203" pitchFamily="34" charset="0"/>
            </a:endParaRPr>
          </a:p>
          <a:p>
            <a:pPr marL="0" indent="0">
              <a:buNone/>
            </a:pPr>
            <a:r>
              <a:rPr lang="en-GB" dirty="0" smtClean="0">
                <a:latin typeface="Gill Sans MT" panose="020B0502020104020203" pitchFamily="34" charset="0"/>
              </a:rPr>
              <a:t>“</a:t>
            </a:r>
            <a:r>
              <a:rPr lang="en-GB" dirty="0">
                <a:latin typeface="Gill Sans MT" panose="020B0502020104020203" pitchFamily="34" charset="0"/>
              </a:rPr>
              <a:t>The stronger and more purely the location, form and size express the centralistic character of such community buildings, the greater is our aesthetic pleasure, because we acknowledge that the congruence of purpose and sense with the </a:t>
            </a:r>
            <a:r>
              <a:rPr lang="en-GB" b="1" dirty="0">
                <a:latin typeface="Gill Sans MT" panose="020B0502020104020203" pitchFamily="34" charset="0"/>
              </a:rPr>
              <a:t>outer form is logically correct and therefore can be recognized as clear</a:t>
            </a:r>
            <a:r>
              <a:rPr lang="en-GB" dirty="0">
                <a:latin typeface="Gill Sans MT" panose="020B0502020104020203" pitchFamily="34" charset="0"/>
              </a:rPr>
              <a:t>.”</a:t>
            </a:r>
          </a:p>
          <a:p>
            <a:pPr marL="0" indent="0" algn="r">
              <a:buNone/>
            </a:pPr>
            <a:r>
              <a:rPr lang="en-GB" dirty="0" smtClean="0">
                <a:latin typeface="Gill Sans MT" panose="020B0502020104020203" pitchFamily="34" charset="0"/>
              </a:rPr>
              <a:t>Walter </a:t>
            </a:r>
            <a:r>
              <a:rPr lang="en-GB" dirty="0" err="1" smtClean="0">
                <a:latin typeface="Gill Sans MT" panose="020B0502020104020203" pitchFamily="34" charset="0"/>
              </a:rPr>
              <a:t>Christaller</a:t>
            </a:r>
            <a:endParaRPr lang="en-GB" dirty="0" smtClean="0">
              <a:latin typeface="Gill Sans MT" panose="020B0502020104020203" pitchFamily="34" charset="0"/>
            </a:endParaRPr>
          </a:p>
          <a:p>
            <a:pPr marL="0" indent="0">
              <a:buNone/>
            </a:pPr>
            <a:endParaRPr lang="en-GB" dirty="0"/>
          </a:p>
        </p:txBody>
      </p:sp>
      <p:pic>
        <p:nvPicPr>
          <p:cNvPr id="5" name="Picture 2" descr="https://suzanneodonovan.files.wordpress.com/2013/07/fig-14-central-space-theory-ward-98.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49242" y="1825625"/>
            <a:ext cx="3149430" cy="32950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upload.wikimedia.org/wikipedia/ar/c/ce/Walter_Christall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172" y="3608214"/>
            <a:ext cx="2224528" cy="256874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75182" y="6311900"/>
            <a:ext cx="3105915" cy="369332"/>
          </a:xfrm>
          <a:prstGeom prst="rect">
            <a:avLst/>
          </a:prstGeom>
        </p:spPr>
        <p:txBody>
          <a:bodyPr wrap="none">
            <a:spAutoFit/>
          </a:bodyPr>
          <a:lstStyle/>
          <a:p>
            <a:r>
              <a:rPr lang="en-GB" dirty="0">
                <a:latin typeface="Gill Sans MT" panose="020B0502020104020203" pitchFamily="34" charset="0"/>
              </a:rPr>
              <a:t>Walter </a:t>
            </a:r>
            <a:r>
              <a:rPr lang="en-GB" dirty="0" err="1">
                <a:latin typeface="Gill Sans MT" panose="020B0502020104020203" pitchFamily="34" charset="0"/>
              </a:rPr>
              <a:t>Christaller</a:t>
            </a:r>
            <a:r>
              <a:rPr lang="en-GB" dirty="0">
                <a:latin typeface="Gill Sans MT" panose="020B0502020104020203" pitchFamily="34" charset="0"/>
              </a:rPr>
              <a:t> (1893-1969)</a:t>
            </a:r>
            <a:endParaRPr lang="en-GB" dirty="0">
              <a:latin typeface="Gill Sans MT" panose="020B0502020104020203" pitchFamily="34" charset="0"/>
            </a:endParaRPr>
          </a:p>
        </p:txBody>
      </p:sp>
    </p:spTree>
    <p:extLst>
      <p:ext uri="{BB962C8B-B14F-4D97-AF65-F5344CB8AC3E}">
        <p14:creationId xmlns:p14="http://schemas.microsoft.com/office/powerpoint/2010/main" val="4155086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Effects of View from Above (II): Social Space</a:t>
            </a:r>
            <a:endParaRPr lang="en-GB" dirty="0">
              <a:latin typeface="Gill Sans MT" panose="020B0502020104020203" pitchFamily="34" charset="0"/>
            </a:endParaRPr>
          </a:p>
        </p:txBody>
      </p:sp>
      <p:sp>
        <p:nvSpPr>
          <p:cNvPr id="4" name="Content Placeholder 3"/>
          <p:cNvSpPr>
            <a:spLocks noGrp="1"/>
          </p:cNvSpPr>
          <p:nvPr>
            <p:ph sz="half" idx="2"/>
          </p:nvPr>
        </p:nvSpPr>
        <p:spPr>
          <a:xfrm>
            <a:off x="6172200" y="1825624"/>
            <a:ext cx="5413786" cy="5032375"/>
          </a:xfrm>
        </p:spPr>
        <p:txBody>
          <a:bodyPr>
            <a:normAutofit fontScale="77500" lnSpcReduction="20000"/>
          </a:bodyPr>
          <a:lstStyle/>
          <a:p>
            <a:pPr marL="0" indent="0">
              <a:buNone/>
            </a:pPr>
            <a:r>
              <a:rPr lang="en-GB" b="1" dirty="0" smtClean="0">
                <a:latin typeface="Gill Sans MT" panose="020B0502020104020203" pitchFamily="34" charset="0"/>
              </a:rPr>
              <a:t>Paul-Henry </a:t>
            </a:r>
            <a:r>
              <a:rPr lang="en-GB" b="1" dirty="0" err="1" smtClean="0">
                <a:latin typeface="Gill Sans MT" panose="020B0502020104020203" pitchFamily="34" charset="0"/>
              </a:rPr>
              <a:t>Chombart</a:t>
            </a:r>
            <a:r>
              <a:rPr lang="en-GB" b="1" dirty="0" smtClean="0">
                <a:latin typeface="Gill Sans MT" panose="020B0502020104020203" pitchFamily="34" charset="0"/>
              </a:rPr>
              <a:t> de </a:t>
            </a:r>
            <a:r>
              <a:rPr lang="en-GB" b="1" dirty="0" err="1" smtClean="0">
                <a:latin typeface="Gill Sans MT" panose="020B0502020104020203" pitchFamily="34" charset="0"/>
              </a:rPr>
              <a:t>Lauwe</a:t>
            </a:r>
            <a:r>
              <a:rPr lang="en-GB" b="1" dirty="0" smtClean="0">
                <a:latin typeface="Gill Sans MT" panose="020B0502020104020203" pitchFamily="34" charset="0"/>
              </a:rPr>
              <a:t>: </a:t>
            </a:r>
            <a:r>
              <a:rPr lang="en-GB" dirty="0" smtClean="0">
                <a:latin typeface="Gill Sans MT" panose="020B0502020104020203" pitchFamily="34" charset="0"/>
              </a:rPr>
              <a:t>Coined </a:t>
            </a:r>
            <a:r>
              <a:rPr lang="en-GB" dirty="0">
                <a:latin typeface="Gill Sans MT" panose="020B0502020104020203" pitchFamily="34" charset="0"/>
              </a:rPr>
              <a:t>the term “social space” (</a:t>
            </a:r>
            <a:r>
              <a:rPr lang="en-GB" i="1" dirty="0" err="1">
                <a:latin typeface="Gill Sans MT" panose="020B0502020104020203" pitchFamily="34" charset="0"/>
              </a:rPr>
              <a:t>l’espace</a:t>
            </a:r>
            <a:r>
              <a:rPr lang="en-GB" i="1" dirty="0">
                <a:latin typeface="Gill Sans MT" panose="020B0502020104020203" pitchFamily="34" charset="0"/>
              </a:rPr>
              <a:t> social</a:t>
            </a:r>
            <a:r>
              <a:rPr lang="en-GB" dirty="0">
                <a:latin typeface="Gill Sans MT" panose="020B0502020104020203" pitchFamily="34" charset="0"/>
              </a:rPr>
              <a:t>)</a:t>
            </a:r>
          </a:p>
          <a:p>
            <a:r>
              <a:rPr lang="en-GB" dirty="0" smtClean="0">
                <a:latin typeface="Gill Sans MT" panose="020B0502020104020203" pitchFamily="34" charset="0"/>
              </a:rPr>
              <a:t>Claim</a:t>
            </a:r>
            <a:r>
              <a:rPr lang="en-GB" dirty="0">
                <a:latin typeface="Gill Sans MT" panose="020B0502020104020203" pitchFamily="34" charset="0"/>
              </a:rPr>
              <a:t>: Aerial photos of physical form of </a:t>
            </a:r>
            <a:r>
              <a:rPr lang="en-GB" dirty="0" err="1">
                <a:latin typeface="Gill Sans MT" panose="020B0502020104020203" pitchFamily="34" charset="0"/>
              </a:rPr>
              <a:t>neighborhoods</a:t>
            </a:r>
            <a:r>
              <a:rPr lang="en-GB" dirty="0">
                <a:latin typeface="Gill Sans MT" panose="020B0502020104020203" pitchFamily="34" charset="0"/>
              </a:rPr>
              <a:t> in Paris reflected social and economic character</a:t>
            </a:r>
          </a:p>
          <a:p>
            <a:r>
              <a:rPr lang="en-GB" dirty="0">
                <a:latin typeface="Gill Sans MT" panose="020B0502020104020203" pitchFamily="34" charset="0"/>
              </a:rPr>
              <a:t>“We need, in the city of Paris, to examine the situation of populations such as the one of suburban projects, who find themselves cut from vital </a:t>
            </a:r>
            <a:r>
              <a:rPr lang="en-GB" dirty="0" err="1">
                <a:latin typeface="Gill Sans MT" panose="020B0502020104020203" pitchFamily="34" charset="0"/>
              </a:rPr>
              <a:t>centers</a:t>
            </a:r>
            <a:r>
              <a:rPr lang="en-GB" dirty="0">
                <a:latin typeface="Gill Sans MT" panose="020B0502020104020203" pitchFamily="34" charset="0"/>
              </a:rPr>
              <a:t> and </a:t>
            </a:r>
            <a:r>
              <a:rPr lang="en-GB" b="1" dirty="0">
                <a:latin typeface="Gill Sans MT" panose="020B0502020104020203" pitchFamily="34" charset="0"/>
              </a:rPr>
              <a:t>feel for that reason outside of the national life</a:t>
            </a:r>
            <a:r>
              <a:rPr lang="en-GB" dirty="0">
                <a:latin typeface="Gill Sans MT" panose="020B0502020104020203" pitchFamily="34" charset="0"/>
              </a:rPr>
              <a:t>.” </a:t>
            </a:r>
          </a:p>
          <a:p>
            <a:pPr lvl="1"/>
            <a:r>
              <a:rPr lang="en-GB" dirty="0" err="1">
                <a:latin typeface="Gill Sans MT" panose="020B0502020104020203" pitchFamily="34" charset="0"/>
              </a:rPr>
              <a:t>Chombart</a:t>
            </a:r>
            <a:r>
              <a:rPr lang="en-GB" dirty="0">
                <a:latin typeface="Gill Sans MT" panose="020B0502020104020203" pitchFamily="34" charset="0"/>
              </a:rPr>
              <a:t> and colleagues embraced social-scientific study of “social space”</a:t>
            </a:r>
          </a:p>
          <a:p>
            <a:pPr lvl="1"/>
            <a:r>
              <a:rPr lang="en-GB" dirty="0">
                <a:latin typeface="Gill Sans MT" panose="020B0502020104020203" pitchFamily="34" charset="0"/>
              </a:rPr>
              <a:t>Social space could frame social </a:t>
            </a:r>
            <a:r>
              <a:rPr lang="en-GB" dirty="0" smtClean="0">
                <a:latin typeface="Gill Sans MT" panose="020B0502020104020203" pitchFamily="34" charset="0"/>
              </a:rPr>
              <a:t>problems of </a:t>
            </a:r>
            <a:r>
              <a:rPr lang="en-GB" i="1" dirty="0" smtClean="0">
                <a:latin typeface="Gill Sans MT" panose="020B0502020104020203" pitchFamily="34" charset="0"/>
              </a:rPr>
              <a:t>grand ensembles</a:t>
            </a:r>
            <a:r>
              <a:rPr lang="en-GB" dirty="0" smtClean="0">
                <a:latin typeface="Gill Sans MT" panose="020B0502020104020203" pitchFamily="34" charset="0"/>
              </a:rPr>
              <a:t> </a:t>
            </a:r>
            <a:r>
              <a:rPr lang="en-GB" dirty="0">
                <a:latin typeface="Gill Sans MT" panose="020B0502020104020203" pitchFamily="34" charset="0"/>
              </a:rPr>
              <a:t>in a new light </a:t>
            </a:r>
            <a:r>
              <a:rPr lang="en-GB" dirty="0">
                <a:latin typeface="Gill Sans MT" panose="020B0502020104020203" pitchFamily="34" charset="0"/>
                <a:sym typeface="Wingdings" panose="05000000000000000000" pitchFamily="2" charset="2"/>
              </a:rPr>
              <a:t> address alienation, isolation</a:t>
            </a:r>
          </a:p>
          <a:p>
            <a:pPr lvl="1"/>
            <a:r>
              <a:rPr lang="en-GB" dirty="0">
                <a:latin typeface="Gill Sans MT" panose="020B0502020104020203" pitchFamily="34" charset="0"/>
                <a:sym typeface="Wingdings" panose="05000000000000000000" pitchFamily="2" charset="2"/>
              </a:rPr>
              <a:t>Relied on aerial photography and ethnographic methods to </a:t>
            </a:r>
            <a:r>
              <a:rPr lang="en-GB" b="1" i="1" dirty="0">
                <a:latin typeface="Gill Sans MT" panose="020B0502020104020203" pitchFamily="34" charset="0"/>
                <a:sym typeface="Wingdings" panose="05000000000000000000" pitchFamily="2" charset="2"/>
              </a:rPr>
              <a:t>model</a:t>
            </a:r>
            <a:r>
              <a:rPr lang="en-GB" b="1" dirty="0">
                <a:latin typeface="Gill Sans MT" panose="020B0502020104020203" pitchFamily="34" charset="0"/>
                <a:sym typeface="Wingdings" panose="05000000000000000000" pitchFamily="2" charset="2"/>
              </a:rPr>
              <a:t> </a:t>
            </a:r>
            <a:r>
              <a:rPr lang="en-GB" dirty="0">
                <a:latin typeface="Gill Sans MT" panose="020B0502020104020203" pitchFamily="34" charset="0"/>
                <a:sym typeface="Wingdings" panose="05000000000000000000" pitchFamily="2" charset="2"/>
              </a:rPr>
              <a:t>the relationships of inhabitants. </a:t>
            </a:r>
          </a:p>
          <a:p>
            <a:pPr lvl="1"/>
            <a:r>
              <a:rPr lang="en-GB" dirty="0">
                <a:latin typeface="Gill Sans MT" panose="020B0502020104020203" pitchFamily="34" charset="0"/>
                <a:sym typeface="Wingdings" panose="05000000000000000000" pitchFamily="2" charset="2"/>
              </a:rPr>
              <a:t>Aerial photos draw attention to overall all </a:t>
            </a:r>
            <a:r>
              <a:rPr lang="en-GB" i="1" dirty="0">
                <a:latin typeface="Gill Sans MT" panose="020B0502020104020203" pitchFamily="34" charset="0"/>
                <a:sym typeface="Wingdings" panose="05000000000000000000" pitchFamily="2" charset="2"/>
              </a:rPr>
              <a:t>form</a:t>
            </a:r>
            <a:r>
              <a:rPr lang="en-GB" dirty="0">
                <a:latin typeface="Gill Sans MT" panose="020B0502020104020203" pitchFamily="34" charset="0"/>
                <a:sym typeface="Wingdings" panose="05000000000000000000" pitchFamily="2" charset="2"/>
              </a:rPr>
              <a:t> of urban area, </a:t>
            </a:r>
            <a:r>
              <a:rPr lang="en-GB" b="1" dirty="0">
                <a:latin typeface="Gill Sans MT" panose="020B0502020104020203" pitchFamily="34" charset="0"/>
                <a:sym typeface="Wingdings" panose="05000000000000000000" pitchFamily="2" charset="2"/>
              </a:rPr>
              <a:t>it’s relationships</a:t>
            </a:r>
            <a:r>
              <a:rPr lang="en-GB" dirty="0">
                <a:latin typeface="Gill Sans MT" panose="020B0502020104020203" pitchFamily="34" charset="0"/>
                <a:sym typeface="Wingdings" panose="05000000000000000000" pitchFamily="2" charset="2"/>
              </a:rPr>
              <a:t>.</a:t>
            </a:r>
            <a:endParaRPr lang="en-GB" dirty="0">
              <a:latin typeface="Gill Sans MT" panose="020B0502020104020203" pitchFamily="34" charset="0"/>
            </a:endParaRPr>
          </a:p>
          <a:p>
            <a:endParaRPr lang="en-GB" dirty="0"/>
          </a:p>
        </p:txBody>
      </p:sp>
      <p:pic>
        <p:nvPicPr>
          <p:cNvPr id="5" name="Picture 2" descr="http://www.babelio.com/users/AVT_Paul-Henry-Chombart-de-Lauwe_2117.jpe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33290" y="1825624"/>
            <a:ext cx="1625771" cy="21025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bertrandterlindeninarchitecture.files.wordpress.com/2010/02/35-quartier-et-unite-de-voisina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6688" y="4063061"/>
            <a:ext cx="1772373" cy="278085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04652" y="3076832"/>
            <a:ext cx="3721957" cy="2529957"/>
          </a:xfrm>
          <a:prstGeom prst="rect">
            <a:avLst/>
          </a:prstGeom>
        </p:spPr>
      </p:pic>
    </p:spTree>
    <p:extLst>
      <p:ext uri="{BB962C8B-B14F-4D97-AF65-F5344CB8AC3E}">
        <p14:creationId xmlns:p14="http://schemas.microsoft.com/office/powerpoint/2010/main" val="95343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“Socio-spatial Dialectic”</a:t>
            </a:r>
            <a:endParaRPr lang="en-GB" dirty="0">
              <a:latin typeface="Gill Sans MT" panose="020B0502020104020203" pitchFamily="34" charset="0"/>
            </a:endParaRPr>
          </a:p>
        </p:txBody>
      </p:sp>
      <p:sp>
        <p:nvSpPr>
          <p:cNvPr id="4" name="Content Placeholder 3"/>
          <p:cNvSpPr>
            <a:spLocks noGrp="1"/>
          </p:cNvSpPr>
          <p:nvPr>
            <p:ph sz="half" idx="2"/>
          </p:nvPr>
        </p:nvSpPr>
        <p:spPr>
          <a:xfrm>
            <a:off x="6172200" y="1825624"/>
            <a:ext cx="5181600" cy="5032376"/>
          </a:xfrm>
        </p:spPr>
        <p:txBody>
          <a:bodyPr>
            <a:normAutofit fontScale="77500" lnSpcReduction="20000"/>
          </a:bodyPr>
          <a:lstStyle/>
          <a:p>
            <a:pPr marL="0" indent="0">
              <a:buNone/>
            </a:pPr>
            <a:r>
              <a:rPr lang="en-GB" dirty="0">
                <a:latin typeface="Gill Sans MT" panose="020B0502020104020203" pitchFamily="34" charset="0"/>
              </a:rPr>
              <a:t>“(Social) space is a (social) product… </a:t>
            </a:r>
            <a:r>
              <a:rPr lang="en-GB" b="1" dirty="0">
                <a:latin typeface="Gill Sans MT" panose="020B0502020104020203" pitchFamily="34" charset="0"/>
              </a:rPr>
              <a:t>social space ‘incorporates’ social actions</a:t>
            </a:r>
            <a:r>
              <a:rPr lang="en-GB" dirty="0">
                <a:latin typeface="Gill Sans MT" panose="020B0502020104020203" pitchFamily="34" charset="0"/>
              </a:rPr>
              <a:t>.”</a:t>
            </a:r>
          </a:p>
          <a:p>
            <a:pPr marL="0" indent="0" algn="r">
              <a:buNone/>
            </a:pPr>
            <a:r>
              <a:rPr lang="en-GB" sz="2400" dirty="0" smtClean="0">
                <a:latin typeface="Gill Sans MT" panose="020B0502020104020203" pitchFamily="34" charset="0"/>
              </a:rPr>
              <a:t>Henri </a:t>
            </a:r>
            <a:r>
              <a:rPr lang="en-GB" sz="2400" dirty="0">
                <a:latin typeface="Gill Sans MT" panose="020B0502020104020203" pitchFamily="34" charset="0"/>
              </a:rPr>
              <a:t>Lefebvre, </a:t>
            </a:r>
            <a:r>
              <a:rPr lang="en-GB" sz="2400" i="1" dirty="0">
                <a:latin typeface="Gill Sans MT" panose="020B0502020104020203" pitchFamily="34" charset="0"/>
              </a:rPr>
              <a:t>The Production of Space</a:t>
            </a:r>
            <a:endParaRPr lang="en-GB" sz="2400" dirty="0">
              <a:latin typeface="Gill Sans MT" panose="020B0502020104020203" pitchFamily="34" charset="0"/>
            </a:endParaRPr>
          </a:p>
          <a:p>
            <a:pPr marL="0" indent="0">
              <a:buNone/>
            </a:pPr>
            <a:endParaRPr lang="en-GB" dirty="0" smtClean="0">
              <a:latin typeface="Gill Sans MT" panose="020B0502020104020203" pitchFamily="34" charset="0"/>
            </a:endParaRPr>
          </a:p>
          <a:p>
            <a:pPr marL="0" indent="0">
              <a:buNone/>
            </a:pPr>
            <a:r>
              <a:rPr lang="en-GB" dirty="0">
                <a:latin typeface="Gill Sans MT" panose="020B0502020104020203" pitchFamily="34" charset="0"/>
              </a:rPr>
              <a:t>“The structure of organized space is not a separate structure with its own autonomous laws of construction and transformation, nor is it simply an expression of the class structure emerging from the social (i.e., </a:t>
            </a:r>
            <a:r>
              <a:rPr lang="en-GB" dirty="0" err="1">
                <a:latin typeface="Gill Sans MT" panose="020B0502020104020203" pitchFamily="34" charset="0"/>
              </a:rPr>
              <a:t>aspatial</a:t>
            </a:r>
            <a:r>
              <a:rPr lang="en-GB" dirty="0">
                <a:latin typeface="Gill Sans MT" panose="020B0502020104020203" pitchFamily="34" charset="0"/>
              </a:rPr>
              <a:t>) relations of production. It represents, instead, a dialectically defined component of the general relations of production, </a:t>
            </a:r>
            <a:r>
              <a:rPr lang="en-GB" b="1" dirty="0">
                <a:latin typeface="Gill Sans MT" panose="020B0502020104020203" pitchFamily="34" charset="0"/>
              </a:rPr>
              <a:t>relations which are simultaneously social and spatial</a:t>
            </a:r>
            <a:r>
              <a:rPr lang="en-GB" dirty="0">
                <a:latin typeface="Gill Sans MT" panose="020B0502020104020203" pitchFamily="34" charset="0"/>
              </a:rPr>
              <a:t>.” </a:t>
            </a:r>
          </a:p>
          <a:p>
            <a:endParaRPr lang="en-GB" dirty="0">
              <a:latin typeface="Gill Sans MT" panose="020B0502020104020203" pitchFamily="34" charset="0"/>
            </a:endParaRPr>
          </a:p>
          <a:p>
            <a:pPr marL="0" indent="0" algn="r">
              <a:buNone/>
            </a:pPr>
            <a:r>
              <a:rPr lang="en-GB" dirty="0">
                <a:latin typeface="Gill Sans MT" panose="020B0502020104020203" pitchFamily="34" charset="0"/>
              </a:rPr>
              <a:t>Edward </a:t>
            </a:r>
            <a:r>
              <a:rPr lang="en-GB" dirty="0" err="1">
                <a:latin typeface="Gill Sans MT" panose="020B0502020104020203" pitchFamily="34" charset="0"/>
              </a:rPr>
              <a:t>Soja</a:t>
            </a:r>
            <a:r>
              <a:rPr lang="en-GB" dirty="0">
                <a:latin typeface="Gill Sans MT" panose="020B0502020104020203" pitchFamily="34" charset="0"/>
              </a:rPr>
              <a:t>, </a:t>
            </a:r>
            <a:r>
              <a:rPr lang="en-GB" i="1" dirty="0">
                <a:latin typeface="Gill Sans MT" panose="020B0502020104020203" pitchFamily="34" charset="0"/>
              </a:rPr>
              <a:t>Postmodern Geographies</a:t>
            </a:r>
            <a:endParaRPr lang="en-GB" dirty="0">
              <a:latin typeface="Gill Sans MT" panose="020B0502020104020203" pitchFamily="34" charset="0"/>
            </a:endParaRPr>
          </a:p>
          <a:p>
            <a:pPr marL="0" indent="0">
              <a:buNone/>
            </a:pPr>
            <a:endParaRPr lang="en-GB" dirty="0"/>
          </a:p>
        </p:txBody>
      </p:sp>
      <p:pic>
        <p:nvPicPr>
          <p:cNvPr id="5" name="Picture 2" descr="http://myweb.fsu.edu/jjm09f/1%20Final%20Project%20Materials/the-production-of-space-21054272.jpe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08744" y="1825625"/>
            <a:ext cx="2030060" cy="31231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d.gr-assets.com/books/1388208361l/3463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982" y="3420307"/>
            <a:ext cx="2124628" cy="324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802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solidFill>
            <a:schemeClr val="bg1">
              <a:lumMod val="95000"/>
            </a:schemeClr>
          </a:solidFill>
        </p:spPr>
        <p:txBody>
          <a:bodyPr>
            <a:normAutofit/>
          </a:bodyPr>
          <a:lstStyle/>
          <a:p>
            <a:pPr algn="ctr"/>
            <a:r>
              <a:rPr lang="en-GB" sz="4000" dirty="0" err="1" smtClean="0">
                <a:latin typeface="Gill Sans MT" panose="020B0502020104020203" pitchFamily="34" charset="0"/>
              </a:rPr>
              <a:t>Torsten</a:t>
            </a:r>
            <a:r>
              <a:rPr lang="en-GB" sz="4000" dirty="0" smtClean="0">
                <a:latin typeface="Gill Sans MT" panose="020B0502020104020203" pitchFamily="34" charset="0"/>
              </a:rPr>
              <a:t> </a:t>
            </a:r>
            <a:r>
              <a:rPr lang="en-GB" sz="4000" dirty="0" err="1" smtClean="0">
                <a:latin typeface="Gill Sans MT" panose="020B0502020104020203" pitchFamily="34" charset="0"/>
              </a:rPr>
              <a:t>Hagerstrand’s</a:t>
            </a:r>
            <a:r>
              <a:rPr lang="en-GB" sz="4000" dirty="0" smtClean="0">
                <a:latin typeface="Gill Sans MT" panose="020B0502020104020203" pitchFamily="34" charset="0"/>
              </a:rPr>
              <a:t> “Time Geography” Model</a:t>
            </a:r>
            <a:endParaRPr lang="en-GB" sz="4000" dirty="0">
              <a:latin typeface="Gill Sans MT" panose="020B0502020104020203" pitchFamily="34" charset="0"/>
            </a:endParaRPr>
          </a:p>
        </p:txBody>
      </p:sp>
      <p:pic>
        <p:nvPicPr>
          <p:cNvPr id="7" name="Picture 2" descr="http://www.spektrum.de/lexika/images/geogr/fff59_w.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98201" y="1825625"/>
            <a:ext cx="3395597" cy="4351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8347934" y="5357308"/>
            <a:ext cx="1184940" cy="369332"/>
          </a:xfrm>
          <a:prstGeom prst="rect">
            <a:avLst/>
          </a:prstGeom>
          <a:noFill/>
        </p:spPr>
        <p:txBody>
          <a:bodyPr wrap="none" rtlCol="0">
            <a:spAutoFit/>
          </a:bodyPr>
          <a:lstStyle/>
          <a:p>
            <a:r>
              <a:rPr lang="en-GB" dirty="0" smtClean="0">
                <a:latin typeface="Gill Sans MT" panose="020B0502020104020203" pitchFamily="34" charset="0"/>
              </a:rPr>
              <a:t>Mid-1960s</a:t>
            </a:r>
            <a:endParaRPr lang="en-GB" dirty="0">
              <a:latin typeface="Gill Sans MT" panose="020B0502020104020203" pitchFamily="34" charset="0"/>
            </a:endParaRPr>
          </a:p>
        </p:txBody>
      </p:sp>
    </p:spTree>
    <p:extLst>
      <p:ext uri="{BB962C8B-B14F-4D97-AF65-F5344CB8AC3E}">
        <p14:creationId xmlns:p14="http://schemas.microsoft.com/office/powerpoint/2010/main" val="3391235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lumMod val="95000"/>
            </a:schemeClr>
          </a:solidFill>
        </p:spPr>
        <p:txBody>
          <a:bodyPr/>
          <a:lstStyle/>
          <a:p>
            <a:r>
              <a:rPr lang="en-GB" dirty="0" smtClean="0">
                <a:latin typeface="Gill Sans MT" panose="020B0502020104020203" pitchFamily="34" charset="0"/>
              </a:rPr>
              <a:t>Next week! </a:t>
            </a:r>
            <a:endParaRPr lang="en-GB" dirty="0">
              <a:latin typeface="Gill Sans MT" panose="020B0502020104020203" pitchFamily="34" charset="0"/>
            </a:endParaRPr>
          </a:p>
        </p:txBody>
      </p:sp>
      <p:sp>
        <p:nvSpPr>
          <p:cNvPr id="3" name="Content Placeholder 2"/>
          <p:cNvSpPr>
            <a:spLocks noGrp="1"/>
          </p:cNvSpPr>
          <p:nvPr>
            <p:ph idx="1"/>
          </p:nvPr>
        </p:nvSpPr>
        <p:spPr/>
        <p:txBody>
          <a:bodyPr anchor="ctr"/>
          <a:lstStyle/>
          <a:p>
            <a:r>
              <a:rPr lang="en-GB" dirty="0" smtClean="0">
                <a:latin typeface="Gill Sans MT" panose="020B0502020104020203" pitchFamily="34" charset="0"/>
              </a:rPr>
              <a:t>Tutorials!</a:t>
            </a:r>
          </a:p>
          <a:p>
            <a:endParaRPr lang="en-GB" dirty="0">
              <a:latin typeface="Gill Sans MT" panose="020B0502020104020203" pitchFamily="34" charset="0"/>
            </a:endParaRPr>
          </a:p>
          <a:p>
            <a:r>
              <a:rPr lang="en-GB" dirty="0" smtClean="0">
                <a:latin typeface="Gill Sans MT" panose="020B0502020104020203" pitchFamily="34" charset="0"/>
              </a:rPr>
              <a:t>Next block: Political Geographies of the Anthropocene</a:t>
            </a:r>
            <a:endParaRPr lang="en-GB" dirty="0">
              <a:latin typeface="Gill Sans MT" panose="020B0502020104020203" pitchFamily="34" charset="0"/>
            </a:endParaRPr>
          </a:p>
        </p:txBody>
      </p:sp>
    </p:spTree>
    <p:extLst>
      <p:ext uri="{BB962C8B-B14F-4D97-AF65-F5344CB8AC3E}">
        <p14:creationId xmlns:p14="http://schemas.microsoft.com/office/powerpoint/2010/main" val="3993478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0226190-721C-41DF-9E44-133E89810351}"/>
              </a:ext>
            </a:extLst>
          </p:cNvPr>
          <p:cNvSpPr>
            <a:spLocks noGrp="1"/>
          </p:cNvSpPr>
          <p:nvPr>
            <p:ph type="title"/>
          </p:nvPr>
        </p:nvSpPr>
        <p:spPr>
          <a:solidFill>
            <a:schemeClr val="bg1">
              <a:lumMod val="95000"/>
            </a:schemeClr>
          </a:solidFill>
        </p:spPr>
        <p:txBody>
          <a:bodyPr/>
          <a:lstStyle/>
          <a:p>
            <a:pPr algn="ctr"/>
            <a:r>
              <a:rPr lang="en-GB" dirty="0">
                <a:latin typeface="Gill Sans MT" panose="020B0502020104020203" pitchFamily="34" charset="0"/>
              </a:rPr>
              <a:t>Today’s Outline</a:t>
            </a:r>
          </a:p>
        </p:txBody>
      </p:sp>
      <p:sp>
        <p:nvSpPr>
          <p:cNvPr id="3" name="Content Placeholder 2">
            <a:extLst>
              <a:ext uri="{FF2B5EF4-FFF2-40B4-BE49-F238E27FC236}">
                <a16:creationId xmlns="" xmlns:a16="http://schemas.microsoft.com/office/drawing/2014/main" id="{3AF3A730-D3AD-4C18-B3BD-84476FBEB2DF}"/>
              </a:ext>
            </a:extLst>
          </p:cNvPr>
          <p:cNvSpPr>
            <a:spLocks noGrp="1"/>
          </p:cNvSpPr>
          <p:nvPr>
            <p:ph idx="1"/>
          </p:nvPr>
        </p:nvSpPr>
        <p:spPr/>
        <p:txBody>
          <a:bodyPr anchor="t"/>
          <a:lstStyle/>
          <a:p>
            <a:pPr marL="0" indent="0">
              <a:buNone/>
            </a:pPr>
            <a:endParaRPr lang="en-GB" dirty="0">
              <a:latin typeface="Gill Sans MT" panose="020B0502020104020203" pitchFamily="34" charset="0"/>
            </a:endParaRPr>
          </a:p>
          <a:p>
            <a:r>
              <a:rPr lang="en-GB" dirty="0">
                <a:latin typeface="Gill Sans MT" panose="020B0502020104020203" pitchFamily="34" charset="0"/>
              </a:rPr>
              <a:t>Foucault’s concept of “governmentality”</a:t>
            </a:r>
          </a:p>
          <a:p>
            <a:pPr lvl="1"/>
            <a:r>
              <a:rPr lang="en-GB" dirty="0">
                <a:latin typeface="Gill Sans MT" panose="020B0502020104020203" pitchFamily="34" charset="0"/>
              </a:rPr>
              <a:t>Government: the “conduct of conduct”</a:t>
            </a:r>
          </a:p>
          <a:p>
            <a:pPr lvl="1"/>
            <a:r>
              <a:rPr lang="en-GB" dirty="0">
                <a:latin typeface="Gill Sans MT" panose="020B0502020104020203" pitchFamily="34" charset="0"/>
              </a:rPr>
              <a:t>What does it mean? What is the historical background? Why is it relevant for geography?</a:t>
            </a:r>
          </a:p>
          <a:p>
            <a:pPr lvl="1"/>
            <a:endParaRPr lang="en-GB" sz="2800" dirty="0">
              <a:latin typeface="Gill Sans MT" panose="020B0502020104020203" pitchFamily="34" charset="0"/>
            </a:endParaRPr>
          </a:p>
          <a:p>
            <a:r>
              <a:rPr lang="en-GB" dirty="0" smtClean="0">
                <a:latin typeface="Gill Sans MT" panose="020B0502020104020203" pitchFamily="34" charset="0"/>
              </a:rPr>
              <a:t>Governmentality and Geography: mapping, aerial photography, and social space</a:t>
            </a:r>
            <a:endParaRPr lang="en-GB" dirty="0">
              <a:latin typeface="Gill Sans MT" panose="020B0502020104020203" pitchFamily="34" charset="0"/>
            </a:endParaRPr>
          </a:p>
        </p:txBody>
      </p:sp>
    </p:spTree>
    <p:extLst>
      <p:ext uri="{BB962C8B-B14F-4D97-AF65-F5344CB8AC3E}">
        <p14:creationId xmlns:p14="http://schemas.microsoft.com/office/powerpoint/2010/main" val="5954479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149DAE-C6D3-4853-BE44-F328FD0B3209}"/>
              </a:ext>
            </a:extLst>
          </p:cNvPr>
          <p:cNvSpPr>
            <a:spLocks noGrp="1"/>
          </p:cNvSpPr>
          <p:nvPr>
            <p:ph type="title"/>
          </p:nvPr>
        </p:nvSpPr>
        <p:spPr>
          <a:solidFill>
            <a:schemeClr val="bg1">
              <a:lumMod val="95000"/>
            </a:schemeClr>
          </a:solidFill>
        </p:spPr>
        <p:txBody>
          <a:bodyPr/>
          <a:lstStyle/>
          <a:p>
            <a:pPr algn="ctr"/>
            <a:r>
              <a:rPr lang="en-GB" dirty="0">
                <a:latin typeface="Gill Sans MT" panose="020B0502020104020203" pitchFamily="34" charset="0"/>
              </a:rPr>
              <a:t>Definitions: Government</a:t>
            </a:r>
          </a:p>
        </p:txBody>
      </p:sp>
      <p:sp>
        <p:nvSpPr>
          <p:cNvPr id="3" name="Content Placeholder 2">
            <a:extLst>
              <a:ext uri="{FF2B5EF4-FFF2-40B4-BE49-F238E27FC236}">
                <a16:creationId xmlns="" xmlns:a16="http://schemas.microsoft.com/office/drawing/2014/main" id="{2CFF9CC5-5096-4480-9CBF-D56448EE9F9C}"/>
              </a:ext>
            </a:extLst>
          </p:cNvPr>
          <p:cNvSpPr>
            <a:spLocks noGrp="1"/>
          </p:cNvSpPr>
          <p:nvPr>
            <p:ph idx="1"/>
          </p:nvPr>
        </p:nvSpPr>
        <p:spPr/>
        <p:txBody>
          <a:bodyPr>
            <a:normAutofit fontScale="92500"/>
          </a:bodyPr>
          <a:lstStyle/>
          <a:p>
            <a:r>
              <a:rPr lang="en-GB" dirty="0">
                <a:latin typeface="Gill Sans MT" panose="020B0502020104020203" pitchFamily="34" charset="0"/>
              </a:rPr>
              <a:t>Short definition: “The conduct of conduct”</a:t>
            </a:r>
          </a:p>
          <a:p>
            <a:pPr lvl="1"/>
            <a:r>
              <a:rPr lang="en-GB" dirty="0">
                <a:latin typeface="Gill Sans MT" panose="020B0502020104020203" pitchFamily="34" charset="0"/>
              </a:rPr>
              <a:t>What do we mean by </a:t>
            </a:r>
            <a:r>
              <a:rPr lang="en-GB" u="sng" dirty="0">
                <a:latin typeface="Gill Sans MT" panose="020B0502020104020203" pitchFamily="34" charset="0"/>
              </a:rPr>
              <a:t>conduct</a:t>
            </a:r>
            <a:r>
              <a:rPr lang="en-GB" dirty="0">
                <a:latin typeface="Gill Sans MT" panose="020B0502020104020203" pitchFamily="34" charset="0"/>
              </a:rPr>
              <a:t>? </a:t>
            </a:r>
          </a:p>
          <a:p>
            <a:pPr lvl="2"/>
            <a:r>
              <a:rPr lang="en-GB" dirty="0">
                <a:latin typeface="Gill Sans MT" panose="020B0502020104020203" pitchFamily="34" charset="0"/>
              </a:rPr>
              <a:t>To lead, direct, guide</a:t>
            </a:r>
          </a:p>
          <a:p>
            <a:pPr lvl="2"/>
            <a:r>
              <a:rPr lang="en-GB" dirty="0">
                <a:latin typeface="Gill Sans MT" panose="020B0502020104020203" pitchFamily="34" charset="0"/>
              </a:rPr>
              <a:t>Calculation as to how something is going to get done</a:t>
            </a:r>
          </a:p>
          <a:p>
            <a:pPr lvl="2"/>
            <a:r>
              <a:rPr lang="en-GB" dirty="0">
                <a:latin typeface="Gill Sans MT" panose="020B0502020104020203" pitchFamily="34" charset="0"/>
              </a:rPr>
              <a:t>Ethical/moral sense: ‘to conduct one’s self’ (reflexive verb)</a:t>
            </a:r>
          </a:p>
          <a:p>
            <a:pPr lvl="2"/>
            <a:r>
              <a:rPr lang="en-GB" dirty="0">
                <a:latin typeface="Gill Sans MT" panose="020B0502020104020203" pitchFamily="34" charset="0"/>
              </a:rPr>
              <a:t>Behaviours, actions, comportment (noun) </a:t>
            </a:r>
            <a:r>
              <a:rPr lang="en-GB" dirty="0">
                <a:latin typeface="Gill Sans MT" panose="020B0502020104020203" pitchFamily="34" charset="0"/>
                <a:sym typeface="Wingdings" panose="05000000000000000000" pitchFamily="2" charset="2"/>
              </a:rPr>
              <a:t> evaluative, normative</a:t>
            </a:r>
            <a:endParaRPr lang="en-GB" dirty="0">
              <a:latin typeface="Gill Sans MT" panose="020B0502020104020203" pitchFamily="34" charset="0"/>
            </a:endParaRPr>
          </a:p>
          <a:p>
            <a:pPr lvl="3"/>
            <a:r>
              <a:rPr lang="en-GB" dirty="0">
                <a:latin typeface="Gill Sans MT" panose="020B0502020104020203" pitchFamily="34" charset="0"/>
              </a:rPr>
              <a:t>E.g., “professional conduct”</a:t>
            </a:r>
          </a:p>
          <a:p>
            <a:pPr lvl="3"/>
            <a:r>
              <a:rPr lang="en-GB" dirty="0">
                <a:latin typeface="Gill Sans MT" panose="020B0502020104020203" pitchFamily="34" charset="0"/>
              </a:rPr>
              <a:t>Presumes that behaviours can be regulated or controlled (rationally)</a:t>
            </a:r>
          </a:p>
          <a:p>
            <a:pPr lvl="3"/>
            <a:r>
              <a:rPr lang="en-GB" dirty="0">
                <a:latin typeface="Gill Sans MT" panose="020B0502020104020203" pitchFamily="34" charset="0"/>
              </a:rPr>
              <a:t>Agents in place who ensure regulation occurs</a:t>
            </a:r>
          </a:p>
          <a:p>
            <a:pPr lvl="1"/>
            <a:r>
              <a:rPr lang="en-GB" u="sng" dirty="0">
                <a:latin typeface="Gill Sans MT" panose="020B0502020104020203" pitchFamily="34" charset="0"/>
              </a:rPr>
              <a:t>Government</a:t>
            </a:r>
            <a:r>
              <a:rPr lang="en-GB" dirty="0">
                <a:latin typeface="Gill Sans MT" panose="020B0502020104020203" pitchFamily="34" charset="0"/>
              </a:rPr>
              <a:t>: any attempt to shape with some degree of deliberation aspects of our behaviour according to a particular set of norms and for a variety of ends.</a:t>
            </a:r>
          </a:p>
          <a:p>
            <a:pPr lvl="2"/>
            <a:r>
              <a:rPr lang="en-GB" dirty="0">
                <a:latin typeface="Gill Sans MT" panose="020B0502020104020203" pitchFamily="34" charset="0"/>
              </a:rPr>
              <a:t>Assumes a </a:t>
            </a:r>
            <a:r>
              <a:rPr lang="en-GB" b="1" dirty="0">
                <a:latin typeface="Gill Sans MT" panose="020B0502020104020203" pitchFamily="34" charset="0"/>
              </a:rPr>
              <a:t>plurality</a:t>
            </a:r>
            <a:r>
              <a:rPr lang="en-GB" dirty="0">
                <a:latin typeface="Gill Sans MT" panose="020B0502020104020203" pitchFamily="34" charset="0"/>
              </a:rPr>
              <a:t> of governing agencies and authorities targeting aspects of behaviour, norms, purposes, outcomes, consequences</a:t>
            </a:r>
          </a:p>
          <a:p>
            <a:pPr lvl="2"/>
            <a:endParaRPr lang="en-GB" dirty="0">
              <a:latin typeface="Gill Sans MT" panose="020B0502020104020203" pitchFamily="34" charset="0"/>
            </a:endParaRPr>
          </a:p>
          <a:p>
            <a:pPr lvl="2"/>
            <a:endParaRPr lang="en-GB" dirty="0">
              <a:latin typeface="Gill Sans MT" panose="020B0502020104020203" pitchFamily="34" charset="0"/>
            </a:endParaRPr>
          </a:p>
          <a:p>
            <a:pPr lvl="2"/>
            <a:endParaRPr lang="en-GB" dirty="0">
              <a:latin typeface="Gill Sans MT" panose="020B0502020104020203" pitchFamily="34" charset="0"/>
            </a:endParaRPr>
          </a:p>
        </p:txBody>
      </p:sp>
    </p:spTree>
    <p:extLst>
      <p:ext uri="{BB962C8B-B14F-4D97-AF65-F5344CB8AC3E}">
        <p14:creationId xmlns:p14="http://schemas.microsoft.com/office/powerpoint/2010/main" val="376596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230047-3F25-431B-BB4B-AE8CD7AF9625}"/>
              </a:ext>
            </a:extLst>
          </p:cNvPr>
          <p:cNvSpPr>
            <a:spLocks noGrp="1"/>
          </p:cNvSpPr>
          <p:nvPr>
            <p:ph type="title"/>
          </p:nvPr>
        </p:nvSpPr>
        <p:spPr>
          <a:solidFill>
            <a:schemeClr val="bg1">
              <a:lumMod val="95000"/>
            </a:schemeClr>
          </a:solidFill>
        </p:spPr>
        <p:txBody>
          <a:bodyPr/>
          <a:lstStyle/>
          <a:p>
            <a:pPr algn="ctr"/>
            <a:r>
              <a:rPr lang="en-GB" dirty="0">
                <a:latin typeface="Gill Sans MT" panose="020B0502020104020203" pitchFamily="34" charset="0"/>
              </a:rPr>
              <a:t>Definitions: Government</a:t>
            </a:r>
          </a:p>
        </p:txBody>
      </p:sp>
      <p:sp>
        <p:nvSpPr>
          <p:cNvPr id="5" name="Content Placeholder 4">
            <a:extLst>
              <a:ext uri="{FF2B5EF4-FFF2-40B4-BE49-F238E27FC236}">
                <a16:creationId xmlns="" xmlns:a16="http://schemas.microsoft.com/office/drawing/2014/main" id="{37BFA23C-6F9E-4625-92D5-9694FE376C5C}"/>
              </a:ext>
            </a:extLst>
          </p:cNvPr>
          <p:cNvSpPr>
            <a:spLocks noGrp="1"/>
          </p:cNvSpPr>
          <p:nvPr>
            <p:ph sz="half" idx="2"/>
          </p:nvPr>
        </p:nvSpPr>
        <p:spPr>
          <a:xfrm>
            <a:off x="6172200" y="1825625"/>
            <a:ext cx="5181600" cy="4877016"/>
          </a:xfrm>
        </p:spPr>
        <p:txBody>
          <a:bodyPr>
            <a:normAutofit fontScale="77500" lnSpcReduction="20000"/>
          </a:bodyPr>
          <a:lstStyle/>
          <a:p>
            <a:pPr marL="0" indent="0">
              <a:buNone/>
            </a:pPr>
            <a:r>
              <a:rPr lang="en-GB" dirty="0">
                <a:latin typeface="Gill Sans MT" panose="020B0502020104020203" pitchFamily="34" charset="0"/>
              </a:rPr>
              <a:t>“Government is any more or less calculated activity and rational activity, undertaken by a multiplicity of authorities and agencies, employing a variety of techniques and forms of knowledge, that seeks to shape conduct by working through our desires, aspirations, interests, and beliefs, for definite but shifting ends and with a diverse set of relatively unpredictable consequences, effects, and outcomes.” </a:t>
            </a:r>
          </a:p>
          <a:p>
            <a:pPr marL="0" indent="0" algn="r">
              <a:buNone/>
            </a:pPr>
            <a:r>
              <a:rPr lang="en-GB" dirty="0">
                <a:latin typeface="Gill Sans MT" panose="020B0502020104020203" pitchFamily="34" charset="0"/>
              </a:rPr>
              <a:t>Mitchell Dean (1999: 11)</a:t>
            </a:r>
          </a:p>
          <a:p>
            <a:pPr marL="0" indent="0">
              <a:buNone/>
            </a:pPr>
            <a:endParaRPr lang="en-GB" b="1" dirty="0">
              <a:latin typeface="Gill Sans MT" panose="020B0502020104020203" pitchFamily="34" charset="0"/>
            </a:endParaRPr>
          </a:p>
          <a:p>
            <a:pPr marL="0" indent="0">
              <a:buNone/>
            </a:pPr>
            <a:r>
              <a:rPr lang="en-GB" b="1" dirty="0">
                <a:latin typeface="Gill Sans MT" panose="020B0502020104020203" pitchFamily="34" charset="0"/>
              </a:rPr>
              <a:t>Analysis of government:</a:t>
            </a:r>
            <a:r>
              <a:rPr lang="en-GB" dirty="0">
                <a:latin typeface="Gill Sans MT" panose="020B0502020104020203" pitchFamily="34" charset="0"/>
              </a:rPr>
              <a:t> analysing practices that try to shape, sculpt, mobilize and work through the choices, desires, aspirations, needs, wants, and lifestyles of individuals and groups. </a:t>
            </a:r>
            <a:endParaRPr lang="en-GB" b="1" dirty="0">
              <a:latin typeface="Gill Sans MT" panose="020B0502020104020203" pitchFamily="34" charset="0"/>
            </a:endParaRPr>
          </a:p>
        </p:txBody>
      </p:sp>
      <p:pic>
        <p:nvPicPr>
          <p:cNvPr id="2050" name="Picture 2" descr="Image result for foucault effect">
            <a:extLst>
              <a:ext uri="{FF2B5EF4-FFF2-40B4-BE49-F238E27FC236}">
                <a16:creationId xmlns="" xmlns:a16="http://schemas.microsoft.com/office/drawing/2014/main" id="{C28DF0E4-31E9-42BF-8C6A-03FE0BDA9BC7}"/>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41639" y="1825625"/>
            <a:ext cx="2520471" cy="37821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eography knowledge power elden crampton">
            <a:extLst>
              <a:ext uri="{FF2B5EF4-FFF2-40B4-BE49-F238E27FC236}">
                <a16:creationId xmlns="" xmlns:a16="http://schemas.microsoft.com/office/drawing/2014/main" id="{D5679B7B-6790-4B29-8F5E-855DCA8D2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64" y="2652027"/>
            <a:ext cx="2523982" cy="378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9069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230047-3F25-431B-BB4B-AE8CD7AF9625}"/>
              </a:ext>
            </a:extLst>
          </p:cNvPr>
          <p:cNvSpPr>
            <a:spLocks noGrp="1"/>
          </p:cNvSpPr>
          <p:nvPr>
            <p:ph type="title"/>
          </p:nvPr>
        </p:nvSpPr>
        <p:spPr>
          <a:solidFill>
            <a:schemeClr val="bg1">
              <a:lumMod val="95000"/>
            </a:schemeClr>
          </a:solidFill>
        </p:spPr>
        <p:txBody>
          <a:bodyPr/>
          <a:lstStyle/>
          <a:p>
            <a:pPr algn="ctr"/>
            <a:r>
              <a:rPr lang="en-GB" dirty="0">
                <a:latin typeface="Gill Sans MT" panose="020B0502020104020203" pitchFamily="34" charset="0"/>
              </a:rPr>
              <a:t>Definitions: Governmentality</a:t>
            </a:r>
          </a:p>
        </p:txBody>
      </p:sp>
      <p:sp>
        <p:nvSpPr>
          <p:cNvPr id="5" name="Content Placeholder 4">
            <a:extLst>
              <a:ext uri="{FF2B5EF4-FFF2-40B4-BE49-F238E27FC236}">
                <a16:creationId xmlns="" xmlns:a16="http://schemas.microsoft.com/office/drawing/2014/main" id="{37BFA23C-6F9E-4625-92D5-9694FE376C5C}"/>
              </a:ext>
            </a:extLst>
          </p:cNvPr>
          <p:cNvSpPr>
            <a:spLocks noGrp="1"/>
          </p:cNvSpPr>
          <p:nvPr>
            <p:ph sz="half" idx="2"/>
          </p:nvPr>
        </p:nvSpPr>
        <p:spPr>
          <a:xfrm>
            <a:off x="6172200" y="1825625"/>
            <a:ext cx="5181600" cy="4877016"/>
          </a:xfrm>
        </p:spPr>
        <p:txBody>
          <a:bodyPr>
            <a:normAutofit lnSpcReduction="10000"/>
          </a:bodyPr>
          <a:lstStyle/>
          <a:p>
            <a:pPr marL="0" indent="0">
              <a:buNone/>
            </a:pPr>
            <a:r>
              <a:rPr lang="en-GB" dirty="0">
                <a:latin typeface="Gill Sans MT" panose="020B0502020104020203" pitchFamily="34" charset="0"/>
              </a:rPr>
              <a:t>What do we mean by govern</a:t>
            </a:r>
            <a:r>
              <a:rPr lang="en-GB" i="1" dirty="0">
                <a:latin typeface="Gill Sans MT" panose="020B0502020104020203" pitchFamily="34" charset="0"/>
              </a:rPr>
              <a:t>mentality</a:t>
            </a:r>
            <a:r>
              <a:rPr lang="en-GB" dirty="0">
                <a:latin typeface="Gill Sans MT" panose="020B0502020104020203" pitchFamily="34" charset="0"/>
              </a:rPr>
              <a:t>?</a:t>
            </a:r>
          </a:p>
          <a:p>
            <a:pPr marL="0" indent="0">
              <a:buNone/>
            </a:pPr>
            <a:r>
              <a:rPr lang="en-GB" b="1" dirty="0">
                <a:latin typeface="Gill Sans MT" panose="020B0502020104020203" pitchFamily="34" charset="0"/>
              </a:rPr>
              <a:t>First sense: </a:t>
            </a:r>
            <a:r>
              <a:rPr lang="en-GB" dirty="0">
                <a:latin typeface="Gill Sans MT" panose="020B0502020104020203" pitchFamily="34" charset="0"/>
              </a:rPr>
              <a:t>How do we think about governing, different mentalities of governing?</a:t>
            </a:r>
          </a:p>
          <a:p>
            <a:pPr lvl="1"/>
            <a:r>
              <a:rPr lang="en-GB" dirty="0">
                <a:latin typeface="Gill Sans MT" panose="020B0502020104020203" pitchFamily="34" charset="0"/>
              </a:rPr>
              <a:t>Thinking as a </a:t>
            </a:r>
            <a:r>
              <a:rPr lang="en-GB" i="1" dirty="0">
                <a:latin typeface="Gill Sans MT" panose="020B0502020104020203" pitchFamily="34" charset="0"/>
              </a:rPr>
              <a:t>collective</a:t>
            </a:r>
            <a:r>
              <a:rPr lang="en-GB" dirty="0">
                <a:latin typeface="Gill Sans MT" panose="020B0502020104020203" pitchFamily="34" charset="0"/>
              </a:rPr>
              <a:t> activity</a:t>
            </a:r>
          </a:p>
          <a:p>
            <a:pPr lvl="1"/>
            <a:r>
              <a:rPr lang="en-GB" i="1" dirty="0">
                <a:latin typeface="Gill Sans MT" panose="020B0502020104020203" pitchFamily="34" charset="0"/>
              </a:rPr>
              <a:t>Mentality</a:t>
            </a:r>
            <a:r>
              <a:rPr lang="en-GB" dirty="0">
                <a:latin typeface="Gill Sans MT" panose="020B0502020104020203" pitchFamily="34" charset="0"/>
              </a:rPr>
              <a:t> as collective form of thought, difficult to comprehend within its own perspective</a:t>
            </a:r>
          </a:p>
          <a:p>
            <a:pPr lvl="1"/>
            <a:r>
              <a:rPr lang="en-GB" i="1" dirty="0">
                <a:latin typeface="Gill Sans MT" panose="020B0502020104020203" pitchFamily="34" charset="0"/>
              </a:rPr>
              <a:t>Mentalities of government</a:t>
            </a:r>
            <a:r>
              <a:rPr lang="en-GB" dirty="0">
                <a:latin typeface="Gill Sans MT" panose="020B0502020104020203" pitchFamily="34" charset="0"/>
              </a:rPr>
              <a:t>: thought involved in practices of government is collective and taken for granted; not usually open to question by practitioners. </a:t>
            </a:r>
            <a:endParaRPr lang="en-GB" i="1" dirty="0">
              <a:latin typeface="Gill Sans MT" panose="020B0502020104020203" pitchFamily="34" charset="0"/>
            </a:endParaRPr>
          </a:p>
        </p:txBody>
      </p:sp>
      <p:pic>
        <p:nvPicPr>
          <p:cNvPr id="2050" name="Picture 2" descr="Image result for foucault effect">
            <a:extLst>
              <a:ext uri="{FF2B5EF4-FFF2-40B4-BE49-F238E27FC236}">
                <a16:creationId xmlns="" xmlns:a16="http://schemas.microsoft.com/office/drawing/2014/main" id="{C28DF0E4-31E9-42BF-8C6A-03FE0BDA9BC7}"/>
              </a:ext>
            </a:extLst>
          </p:cNvPr>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41639" y="1825625"/>
            <a:ext cx="2520471" cy="37821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geography knowledge power elden crampton">
            <a:extLst>
              <a:ext uri="{FF2B5EF4-FFF2-40B4-BE49-F238E27FC236}">
                <a16:creationId xmlns="" xmlns:a16="http://schemas.microsoft.com/office/drawing/2014/main" id="{D5679B7B-6790-4B29-8F5E-855DCA8D20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164" y="2652027"/>
            <a:ext cx="2523982" cy="3782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222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723DA9-E27C-4613-BC70-4A23834CA09B}"/>
              </a:ext>
            </a:extLst>
          </p:cNvPr>
          <p:cNvSpPr>
            <a:spLocks noGrp="1"/>
          </p:cNvSpPr>
          <p:nvPr>
            <p:ph type="title"/>
          </p:nvPr>
        </p:nvSpPr>
        <p:spPr>
          <a:solidFill>
            <a:schemeClr val="bg1">
              <a:lumMod val="95000"/>
            </a:schemeClr>
          </a:solidFill>
        </p:spPr>
        <p:txBody>
          <a:bodyPr/>
          <a:lstStyle/>
          <a:p>
            <a:pPr algn="ctr"/>
            <a:r>
              <a:rPr lang="en-GB" dirty="0">
                <a:latin typeface="Gill Sans MT" panose="020B0502020104020203" pitchFamily="34" charset="0"/>
              </a:rPr>
              <a:t>Easy example: Diet and “self-government”</a:t>
            </a:r>
          </a:p>
        </p:txBody>
      </p:sp>
      <p:sp>
        <p:nvSpPr>
          <p:cNvPr id="4" name="Content Placeholder 3">
            <a:extLst>
              <a:ext uri="{FF2B5EF4-FFF2-40B4-BE49-F238E27FC236}">
                <a16:creationId xmlns="" xmlns:a16="http://schemas.microsoft.com/office/drawing/2014/main" id="{9FED0CB0-F243-4B7F-B65C-6F6ACD79574D}"/>
              </a:ext>
            </a:extLst>
          </p:cNvPr>
          <p:cNvSpPr>
            <a:spLocks noGrp="1"/>
          </p:cNvSpPr>
          <p:nvPr>
            <p:ph sz="half" idx="2"/>
          </p:nvPr>
        </p:nvSpPr>
        <p:spPr>
          <a:xfrm>
            <a:off x="6172200" y="1825624"/>
            <a:ext cx="5181600" cy="5146676"/>
          </a:xfrm>
        </p:spPr>
        <p:txBody>
          <a:bodyPr>
            <a:normAutofit fontScale="77500" lnSpcReduction="20000"/>
          </a:bodyPr>
          <a:lstStyle/>
          <a:p>
            <a:pPr marL="0" indent="0">
              <a:buNone/>
            </a:pPr>
            <a:r>
              <a:rPr lang="en-GB" b="1" dirty="0">
                <a:latin typeface="Gill Sans MT" panose="020B0502020104020203" pitchFamily="34" charset="0"/>
              </a:rPr>
              <a:t>Diet: </a:t>
            </a:r>
            <a:r>
              <a:rPr lang="en-GB" dirty="0">
                <a:latin typeface="Gill Sans MT" panose="020B0502020104020203" pitchFamily="34" charset="0"/>
              </a:rPr>
              <a:t>The government of conduct around eating and drinking</a:t>
            </a:r>
            <a:endParaRPr lang="en-GB" b="1" dirty="0">
              <a:latin typeface="Gill Sans MT" panose="020B0502020104020203" pitchFamily="34" charset="0"/>
            </a:endParaRPr>
          </a:p>
          <a:p>
            <a:r>
              <a:rPr lang="en-GB" u="sng" dirty="0">
                <a:latin typeface="Gill Sans MT" panose="020B0502020104020203" pitchFamily="34" charset="0"/>
              </a:rPr>
              <a:t>Knowledge/expertise base</a:t>
            </a:r>
            <a:r>
              <a:rPr lang="en-GB" dirty="0">
                <a:latin typeface="Gill Sans MT" panose="020B0502020104020203" pitchFamily="34" charset="0"/>
              </a:rPr>
              <a:t>: dieticians, health professionals, diet fads, religious or spiritual beliefs</a:t>
            </a:r>
          </a:p>
          <a:p>
            <a:r>
              <a:rPr lang="en-GB" u="sng" dirty="0">
                <a:latin typeface="Gill Sans MT" panose="020B0502020104020203" pitchFamily="34" charset="0"/>
              </a:rPr>
              <a:t>Technologies of the self</a:t>
            </a:r>
            <a:r>
              <a:rPr lang="en-GB" dirty="0">
                <a:latin typeface="Gill Sans MT" panose="020B0502020104020203" pitchFamily="34" charset="0"/>
              </a:rPr>
              <a:t>: counting calories, tracking steps, exercise, cleanse, proscribed foods from religious beliefs, purifying one’s soul </a:t>
            </a:r>
          </a:p>
          <a:p>
            <a:r>
              <a:rPr lang="en-GB" u="sng" dirty="0">
                <a:latin typeface="Gill Sans MT" panose="020B0502020104020203" pitchFamily="34" charset="0"/>
              </a:rPr>
              <a:t>Reasons</a:t>
            </a:r>
            <a:r>
              <a:rPr lang="en-GB" dirty="0">
                <a:latin typeface="Gill Sans MT" panose="020B0502020104020203" pitchFamily="34" charset="0"/>
              </a:rPr>
              <a:t>: Better body, heart disease, ethics (animals, climate), taboos</a:t>
            </a:r>
          </a:p>
          <a:p>
            <a:r>
              <a:rPr lang="en-GB" u="sng" dirty="0">
                <a:latin typeface="Gill Sans MT" panose="020B0502020104020203" pitchFamily="34" charset="0"/>
              </a:rPr>
              <a:t>New forms of knowledge</a:t>
            </a:r>
            <a:r>
              <a:rPr lang="en-GB" dirty="0">
                <a:latin typeface="Gill Sans MT" panose="020B0502020104020203" pitchFamily="34" charset="0"/>
              </a:rPr>
              <a:t>: correlation between energy and intake of particular foods/exercise</a:t>
            </a:r>
          </a:p>
          <a:p>
            <a:endParaRPr lang="en-GB" dirty="0">
              <a:latin typeface="Gill Sans MT" panose="020B0502020104020203" pitchFamily="34" charset="0"/>
            </a:endParaRPr>
          </a:p>
          <a:p>
            <a:pPr marL="0" indent="0">
              <a:buNone/>
            </a:pPr>
            <a:r>
              <a:rPr lang="en-GB" b="1" dirty="0">
                <a:latin typeface="Gill Sans MT" panose="020B0502020104020203" pitchFamily="34" charset="0"/>
              </a:rPr>
              <a:t>Tacit presupposition of the mentality: </a:t>
            </a:r>
            <a:r>
              <a:rPr lang="en-GB" dirty="0">
                <a:latin typeface="Gill Sans MT" panose="020B0502020104020203" pitchFamily="34" charset="0"/>
              </a:rPr>
              <a:t>practice of self-denial necessary to purify one’s self, soul, or even society</a:t>
            </a:r>
            <a:endParaRPr lang="en-GB" b="1" dirty="0">
              <a:latin typeface="Gill Sans MT" panose="020B0502020104020203" pitchFamily="34" charset="0"/>
            </a:endParaRPr>
          </a:p>
        </p:txBody>
      </p:sp>
      <p:pic>
        <p:nvPicPr>
          <p:cNvPr id="3092" name="Picture 20" descr="Related image">
            <a:extLst>
              <a:ext uri="{FF2B5EF4-FFF2-40B4-BE49-F238E27FC236}">
                <a16:creationId xmlns="" xmlns:a16="http://schemas.microsoft.com/office/drawing/2014/main" id="{023A2B11-ECFE-49F5-9484-164208504E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1069" y="4567425"/>
            <a:ext cx="3151081" cy="222866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mage result for nhs 5 a day on a budget">
            <a:extLst>
              <a:ext uri="{FF2B5EF4-FFF2-40B4-BE49-F238E27FC236}">
                <a16:creationId xmlns="" xmlns:a16="http://schemas.microsoft.com/office/drawing/2014/main" id="{C0A74623-F73F-4ABB-B5DF-EF0868747FE3}"/>
              </a:ext>
            </a:extLst>
          </p:cNvPr>
          <p:cNvPicPr>
            <a:picLocks noGrp="1" noChangeAspect="1" noChangeArrowheads="1"/>
          </p:cNvPicPr>
          <p:nvPr>
            <p:ph sz="half" idx="1"/>
          </p:nvPr>
        </p:nvPicPr>
        <p:blipFill>
          <a:blip r:embed="rId3" cstate="print">
            <a:extLst>
              <a:ext uri="{28A0092B-C50C-407E-A947-70E740481C1C}">
                <a14:useLocalDpi xmlns:a14="http://schemas.microsoft.com/office/drawing/2010/main" val="0"/>
              </a:ext>
            </a:extLst>
          </a:blip>
          <a:srcRect/>
          <a:stretch>
            <a:fillRect/>
          </a:stretch>
        </p:blipFill>
        <p:spPr bwMode="auto">
          <a:xfrm>
            <a:off x="0" y="1825625"/>
            <a:ext cx="4495799" cy="3178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1081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7CC2DB-04B7-40CC-B692-DE87B4079172}"/>
              </a:ext>
            </a:extLst>
          </p:cNvPr>
          <p:cNvSpPr>
            <a:spLocks noGrp="1"/>
          </p:cNvSpPr>
          <p:nvPr>
            <p:ph type="title"/>
          </p:nvPr>
        </p:nvSpPr>
        <p:spPr>
          <a:solidFill>
            <a:schemeClr val="bg1">
              <a:lumMod val="95000"/>
            </a:schemeClr>
          </a:solidFill>
        </p:spPr>
        <p:txBody>
          <a:bodyPr/>
          <a:lstStyle/>
          <a:p>
            <a:pPr algn="ctr"/>
            <a:r>
              <a:rPr lang="en-GB" dirty="0">
                <a:latin typeface="Gill Sans MT" panose="020B0502020104020203" pitchFamily="34" charset="0"/>
              </a:rPr>
              <a:t>Analysis of diet and “self-government”</a:t>
            </a:r>
          </a:p>
        </p:txBody>
      </p:sp>
      <p:sp>
        <p:nvSpPr>
          <p:cNvPr id="4" name="Content Placeholder 3">
            <a:extLst>
              <a:ext uri="{FF2B5EF4-FFF2-40B4-BE49-F238E27FC236}">
                <a16:creationId xmlns="" xmlns:a16="http://schemas.microsoft.com/office/drawing/2014/main" id="{86B64040-FFC5-40D9-80F5-74C6EAB1B9DA}"/>
              </a:ext>
            </a:extLst>
          </p:cNvPr>
          <p:cNvSpPr>
            <a:spLocks noGrp="1"/>
          </p:cNvSpPr>
          <p:nvPr>
            <p:ph sz="half" idx="2"/>
          </p:nvPr>
        </p:nvSpPr>
        <p:spPr>
          <a:xfrm>
            <a:off x="6172200" y="1825624"/>
            <a:ext cx="5181600" cy="5032375"/>
          </a:xfrm>
        </p:spPr>
        <p:txBody>
          <a:bodyPr anchor="ctr">
            <a:normAutofit fontScale="70000" lnSpcReduction="20000"/>
          </a:bodyPr>
          <a:lstStyle/>
          <a:p>
            <a:pPr marL="514350" indent="-514350">
              <a:buAutoNum type="arabicPeriod"/>
            </a:pPr>
            <a:r>
              <a:rPr lang="en-GB" b="1" dirty="0">
                <a:latin typeface="Gill Sans MT" panose="020B0502020104020203" pitchFamily="34" charset="0"/>
              </a:rPr>
              <a:t>Ontology</a:t>
            </a:r>
            <a:r>
              <a:rPr lang="en-GB" dirty="0">
                <a:latin typeface="Gill Sans MT" panose="020B0502020104020203" pitchFamily="34" charset="0"/>
              </a:rPr>
              <a:t>: </a:t>
            </a:r>
            <a:r>
              <a:rPr lang="en-GB" i="1" dirty="0">
                <a:latin typeface="Gill Sans MT" panose="020B0502020104020203" pitchFamily="34" charset="0"/>
              </a:rPr>
              <a:t>what</a:t>
            </a:r>
            <a:r>
              <a:rPr lang="en-GB" dirty="0">
                <a:latin typeface="Gill Sans MT" panose="020B0502020104020203" pitchFamily="34" charset="0"/>
              </a:rPr>
              <a:t> we seek to act upon, the governed or ethical substance (soul, body, the flesh in Christianity, pleasures in Ancient Greece)</a:t>
            </a:r>
          </a:p>
          <a:p>
            <a:pPr marL="514350" indent="-514350">
              <a:buAutoNum type="arabicPeriod"/>
            </a:pPr>
            <a:r>
              <a:rPr lang="en-GB" b="1" dirty="0">
                <a:latin typeface="Gill Sans MT" panose="020B0502020104020203" pitchFamily="34" charset="0"/>
              </a:rPr>
              <a:t>Ascetics</a:t>
            </a:r>
            <a:r>
              <a:rPr lang="en-GB" dirty="0">
                <a:latin typeface="Gill Sans MT" panose="020B0502020104020203" pitchFamily="34" charset="0"/>
              </a:rPr>
              <a:t>: </a:t>
            </a:r>
            <a:r>
              <a:rPr lang="en-GB" i="1" dirty="0">
                <a:latin typeface="Gill Sans MT" panose="020B0502020104020203" pitchFamily="34" charset="0"/>
              </a:rPr>
              <a:t>how</a:t>
            </a:r>
            <a:r>
              <a:rPr lang="en-GB" dirty="0">
                <a:latin typeface="Gill Sans MT" panose="020B0502020104020203" pitchFamily="34" charset="0"/>
              </a:rPr>
              <a:t> we govern the substance, governing or ethical </a:t>
            </a:r>
            <a:r>
              <a:rPr lang="en-GB" i="1" dirty="0">
                <a:latin typeface="Gill Sans MT" panose="020B0502020104020203" pitchFamily="34" charset="0"/>
              </a:rPr>
              <a:t>work</a:t>
            </a:r>
            <a:r>
              <a:rPr lang="en-GB" dirty="0">
                <a:latin typeface="Gill Sans MT" panose="020B0502020104020203" pitchFamily="34" charset="0"/>
              </a:rPr>
              <a:t> (routines, apps, journals, procedures of surveillance, management, etc.). </a:t>
            </a:r>
          </a:p>
          <a:p>
            <a:pPr marL="514350" indent="-514350">
              <a:buAutoNum type="arabicPeriod"/>
            </a:pPr>
            <a:r>
              <a:rPr lang="en-GB" b="1" dirty="0">
                <a:latin typeface="Gill Sans MT" panose="020B0502020104020203" pitchFamily="34" charset="0"/>
              </a:rPr>
              <a:t>Deontology</a:t>
            </a:r>
            <a:r>
              <a:rPr lang="en-GB" dirty="0">
                <a:latin typeface="Gill Sans MT" panose="020B0502020104020203" pitchFamily="34" charset="0"/>
              </a:rPr>
              <a:t>: </a:t>
            </a:r>
            <a:r>
              <a:rPr lang="en-GB" i="1" dirty="0">
                <a:latin typeface="Gill Sans MT" panose="020B0502020104020203" pitchFamily="34" charset="0"/>
              </a:rPr>
              <a:t>who</a:t>
            </a:r>
            <a:r>
              <a:rPr lang="en-GB" dirty="0">
                <a:latin typeface="Gill Sans MT" panose="020B0502020104020203" pitchFamily="34" charset="0"/>
              </a:rPr>
              <a:t> we are when we are governed in such a manner, mode of “subjectification,” governed or ethical subject </a:t>
            </a:r>
          </a:p>
          <a:p>
            <a:pPr marL="514350" indent="-514350">
              <a:buAutoNum type="arabicPeriod"/>
            </a:pPr>
            <a:r>
              <a:rPr lang="en-GB" b="1" dirty="0">
                <a:latin typeface="Gill Sans MT" panose="020B0502020104020203" pitchFamily="34" charset="0"/>
              </a:rPr>
              <a:t>Teleology</a:t>
            </a:r>
            <a:r>
              <a:rPr lang="en-GB" dirty="0">
                <a:latin typeface="Gill Sans MT" panose="020B0502020104020203" pitchFamily="34" charset="0"/>
              </a:rPr>
              <a:t>: </a:t>
            </a:r>
            <a:r>
              <a:rPr lang="en-GB" i="1" dirty="0">
                <a:latin typeface="Gill Sans MT" panose="020B0502020104020203" pitchFamily="34" charset="0"/>
              </a:rPr>
              <a:t>why</a:t>
            </a:r>
            <a:r>
              <a:rPr lang="en-GB" dirty="0">
                <a:latin typeface="Gill Sans MT" panose="020B0502020104020203" pitchFamily="34" charset="0"/>
              </a:rPr>
              <a:t> we govern or are governed </a:t>
            </a:r>
            <a:r>
              <a:rPr lang="en-GB" dirty="0">
                <a:latin typeface="Gill Sans MT" panose="020B0502020104020203" pitchFamily="34" charset="0"/>
                <a:sym typeface="Wingdings" panose="05000000000000000000" pitchFamily="2" charset="2"/>
              </a:rPr>
              <a:t> ends or goals sought, what we hope to become, world we hope to create; </a:t>
            </a:r>
            <a:r>
              <a:rPr lang="en-GB" i="1" dirty="0">
                <a:latin typeface="Gill Sans MT" panose="020B0502020104020203" pitchFamily="34" charset="0"/>
                <a:sym typeface="Wingdings" panose="05000000000000000000" pitchFamily="2" charset="2"/>
              </a:rPr>
              <a:t>telos</a:t>
            </a:r>
            <a:r>
              <a:rPr lang="en-GB" dirty="0">
                <a:latin typeface="Gill Sans MT" panose="020B0502020104020203" pitchFamily="34" charset="0"/>
                <a:sym typeface="Wingdings" panose="05000000000000000000" pitchFamily="2" charset="2"/>
              </a:rPr>
              <a:t> of governmental or ethical practices (six-pack abs; better person; more ‘in tune’ with environment and food system; better mood management, etc.)</a:t>
            </a:r>
            <a:endParaRPr lang="en-GB" dirty="0">
              <a:latin typeface="Gill Sans MT" panose="020B0502020104020203" pitchFamily="34" charset="0"/>
            </a:endParaRPr>
          </a:p>
        </p:txBody>
      </p:sp>
      <p:pic>
        <p:nvPicPr>
          <p:cNvPr id="1026" name="Picture 2" descr="http://www.storystandardsguide.com/wp-content/uploads/2018/01/Yoga.jpe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273200" y="1825625"/>
            <a:ext cx="4203910" cy="2801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etimg.com/thumb/msid-60233975,width-643,imgsize-90189,resizemode-4/dieting-is-not-the-answer-heres-how-to-speed-up-the-process-for-a-healthy-bod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1856" y="3978079"/>
            <a:ext cx="3439049" cy="257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1246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2345DB-0AD7-4DAB-B51B-C123DD1A1018}"/>
              </a:ext>
            </a:extLst>
          </p:cNvPr>
          <p:cNvSpPr>
            <a:spLocks noGrp="1"/>
          </p:cNvSpPr>
          <p:nvPr>
            <p:ph type="title"/>
          </p:nvPr>
        </p:nvSpPr>
        <p:spPr>
          <a:solidFill>
            <a:schemeClr val="bg1">
              <a:lumMod val="95000"/>
            </a:schemeClr>
          </a:solidFill>
        </p:spPr>
        <p:txBody>
          <a:bodyPr/>
          <a:lstStyle/>
          <a:p>
            <a:pPr algn="ctr"/>
            <a:r>
              <a:rPr lang="en-GB" dirty="0" smtClean="0">
                <a:latin typeface="Gill Sans MT" panose="020B0502020104020203" pitchFamily="34" charset="0"/>
              </a:rPr>
              <a:t>Power, Truth, and </a:t>
            </a:r>
            <a:r>
              <a:rPr lang="en-GB" dirty="0">
                <a:latin typeface="Gill Sans MT" panose="020B0502020104020203" pitchFamily="34" charset="0"/>
              </a:rPr>
              <a:t>Identity</a:t>
            </a:r>
          </a:p>
        </p:txBody>
      </p:sp>
      <p:sp>
        <p:nvSpPr>
          <p:cNvPr id="4" name="Content Placeholder 3">
            <a:extLst>
              <a:ext uri="{FF2B5EF4-FFF2-40B4-BE49-F238E27FC236}">
                <a16:creationId xmlns="" xmlns:a16="http://schemas.microsoft.com/office/drawing/2014/main" id="{95CB4151-02F8-4263-9E70-53C2A77E776E}"/>
              </a:ext>
            </a:extLst>
          </p:cNvPr>
          <p:cNvSpPr>
            <a:spLocks noGrp="1"/>
          </p:cNvSpPr>
          <p:nvPr>
            <p:ph sz="half" idx="2"/>
          </p:nvPr>
        </p:nvSpPr>
        <p:spPr>
          <a:xfrm>
            <a:off x="6172200" y="1825624"/>
            <a:ext cx="5181600" cy="4865885"/>
          </a:xfrm>
        </p:spPr>
        <p:txBody>
          <a:bodyPr>
            <a:normAutofit/>
          </a:bodyPr>
          <a:lstStyle/>
          <a:p>
            <a:pPr marL="0" indent="0">
              <a:buNone/>
            </a:pPr>
            <a:r>
              <a:rPr lang="en-GB" b="1" dirty="0" smtClean="0">
                <a:latin typeface="Gill Sans MT" panose="020B0502020104020203" pitchFamily="34" charset="0"/>
              </a:rPr>
              <a:t>Key point: </a:t>
            </a:r>
            <a:r>
              <a:rPr lang="en-GB" dirty="0" smtClean="0">
                <a:latin typeface="Gill Sans MT" panose="020B0502020104020203" pitchFamily="34" charset="0"/>
              </a:rPr>
              <a:t>government (‘conduct of conduct’) entails not only relations of power and authority, but also issues of self and identity.</a:t>
            </a:r>
          </a:p>
          <a:p>
            <a:pPr marL="0" indent="0">
              <a:buNone/>
            </a:pPr>
            <a:endParaRPr lang="en-GB" b="1" dirty="0" smtClean="0">
              <a:latin typeface="Gill Sans MT" panose="020B0502020104020203" pitchFamily="34" charset="0"/>
            </a:endParaRPr>
          </a:p>
          <a:p>
            <a:pPr marL="0" indent="0">
              <a:buNone/>
            </a:pPr>
            <a:r>
              <a:rPr lang="en-GB" b="1" dirty="0" smtClean="0">
                <a:latin typeface="Gill Sans MT" panose="020B0502020104020203" pitchFamily="34" charset="0"/>
              </a:rPr>
              <a:t>Three dimensions:</a:t>
            </a:r>
          </a:p>
          <a:p>
            <a:pPr marL="514350" indent="-514350">
              <a:buAutoNum type="arabicPeriod"/>
            </a:pPr>
            <a:r>
              <a:rPr lang="en-GB" dirty="0" smtClean="0">
                <a:latin typeface="Gill Sans MT" panose="020B0502020104020203" pitchFamily="34" charset="0"/>
              </a:rPr>
              <a:t>Power (</a:t>
            </a:r>
            <a:r>
              <a:rPr lang="en-GB" i="1" dirty="0" err="1" smtClean="0">
                <a:latin typeface="Gill Sans MT" panose="020B0502020104020203" pitchFamily="34" charset="0"/>
              </a:rPr>
              <a:t>techne</a:t>
            </a:r>
            <a:r>
              <a:rPr lang="en-GB" dirty="0" smtClean="0">
                <a:latin typeface="Gill Sans MT" panose="020B0502020104020203" pitchFamily="34" charset="0"/>
              </a:rPr>
              <a:t>)</a:t>
            </a:r>
          </a:p>
          <a:p>
            <a:pPr marL="514350" indent="-514350">
              <a:buAutoNum type="arabicPeriod"/>
            </a:pPr>
            <a:r>
              <a:rPr lang="en-GB" dirty="0" smtClean="0">
                <a:latin typeface="Gill Sans MT" panose="020B0502020104020203" pitchFamily="34" charset="0"/>
              </a:rPr>
              <a:t>Truth (</a:t>
            </a:r>
            <a:r>
              <a:rPr lang="en-GB" i="1" dirty="0" smtClean="0">
                <a:latin typeface="Gill Sans MT" panose="020B0502020104020203" pitchFamily="34" charset="0"/>
              </a:rPr>
              <a:t>episteme) –</a:t>
            </a:r>
            <a:r>
              <a:rPr lang="en-GB" dirty="0" smtClean="0">
                <a:latin typeface="Gill Sans MT" panose="020B0502020104020203" pitchFamily="34" charset="0"/>
              </a:rPr>
              <a:t> bound up with </a:t>
            </a:r>
            <a:r>
              <a:rPr lang="en-GB" i="1" dirty="0" smtClean="0">
                <a:latin typeface="Gill Sans MT" panose="020B0502020104020203" pitchFamily="34" charset="0"/>
              </a:rPr>
              <a:t>practices</a:t>
            </a:r>
            <a:endParaRPr lang="en-GB" dirty="0" smtClean="0">
              <a:latin typeface="Gill Sans MT" panose="020B0502020104020203" pitchFamily="34" charset="0"/>
            </a:endParaRPr>
          </a:p>
          <a:p>
            <a:pPr marL="514350" indent="-514350">
              <a:buAutoNum type="arabicPeriod"/>
            </a:pPr>
            <a:r>
              <a:rPr lang="en-GB" dirty="0" smtClean="0">
                <a:latin typeface="Gill Sans MT" panose="020B0502020104020203" pitchFamily="34" charset="0"/>
              </a:rPr>
              <a:t>Identity (</a:t>
            </a:r>
            <a:r>
              <a:rPr lang="en-GB" i="1" dirty="0" smtClean="0">
                <a:latin typeface="Gill Sans MT" panose="020B0502020104020203" pitchFamily="34" charset="0"/>
              </a:rPr>
              <a:t>ethos</a:t>
            </a:r>
            <a:r>
              <a:rPr lang="en-GB" dirty="0" smtClean="0">
                <a:latin typeface="Gill Sans MT" panose="020B0502020104020203" pitchFamily="34" charset="0"/>
              </a:rPr>
              <a:t>)</a:t>
            </a:r>
            <a:endParaRPr lang="en-GB" dirty="0">
              <a:latin typeface="Gill Sans MT" panose="020B0502020104020203" pitchFamily="34" charset="0"/>
            </a:endParaRPr>
          </a:p>
        </p:txBody>
      </p:sp>
      <p:pic>
        <p:nvPicPr>
          <p:cNvPr id="1026" name="Picture 2" descr="https://images.macmillan.com/folio-assets/macmillan_us_frontbookcovers_1000H/9780312572921.jpg"/>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786829"/>
            <a:ext cx="2146446" cy="32180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na.ssl-images-amazon.com/images/I/51-%2BlYz-xwL._SY34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2248" y="3395859"/>
            <a:ext cx="2200275"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4669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2214</Words>
  <Application>Microsoft Office PowerPoint</Application>
  <PresentationFormat>Widescreen</PresentationFormat>
  <Paragraphs>172</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Gill Sans MT</vt:lpstr>
      <vt:lpstr>Wingdings</vt:lpstr>
      <vt:lpstr>Office Theme</vt:lpstr>
      <vt:lpstr>Governmentality, Cartography, and Making Societies Legible</vt:lpstr>
      <vt:lpstr>Next week: Tutorials!</vt:lpstr>
      <vt:lpstr>Today’s Outline</vt:lpstr>
      <vt:lpstr>Definitions: Government</vt:lpstr>
      <vt:lpstr>Definitions: Government</vt:lpstr>
      <vt:lpstr>Definitions: Governmentality</vt:lpstr>
      <vt:lpstr>Easy example: Diet and “self-government”</vt:lpstr>
      <vt:lpstr>Analysis of diet and “self-government”</vt:lpstr>
      <vt:lpstr>Power, Truth, and Identity</vt:lpstr>
      <vt:lpstr>Definitions: Governmentality</vt:lpstr>
      <vt:lpstr>Liberalism and the Economy</vt:lpstr>
      <vt:lpstr>Emergence of “Economy” and Markets</vt:lpstr>
      <vt:lpstr>Emergence of “Economy” and Markets</vt:lpstr>
      <vt:lpstr>Emergence of “Economy” and Markets</vt:lpstr>
      <vt:lpstr>Liberalism and the Economy</vt:lpstr>
      <vt:lpstr>PowerPoint Presentation</vt:lpstr>
      <vt:lpstr>PowerPoint Presentation</vt:lpstr>
      <vt:lpstr>PowerPoint Presentation</vt:lpstr>
      <vt:lpstr>World War I and the View From Above</vt:lpstr>
      <vt:lpstr>WWI, the View from Above,  and “Displacing the Eye”</vt:lpstr>
      <vt:lpstr>The View from Above</vt:lpstr>
      <vt:lpstr>Pierre Gourou and “ethnography from the air”</vt:lpstr>
      <vt:lpstr>The View from Above and the City</vt:lpstr>
      <vt:lpstr>Effects of View from Above (1): Spatial Science</vt:lpstr>
      <vt:lpstr>Effects of View from Above (II): Social Space</vt:lpstr>
      <vt:lpstr>“Socio-spatial Dialectic”</vt:lpstr>
      <vt:lpstr>Torsten Hagerstrand’s “Time Geography” Model</vt:lpstr>
      <vt:lpstr>Next week!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Governmentality, Cartography, and Making Societies Legible</dc:title>
  <dc:creator>BELCHER, OLIVER C.</dc:creator>
  <cp:lastModifiedBy>BELCHER, OLIVER C.</cp:lastModifiedBy>
  <cp:revision>40</cp:revision>
  <dcterms:created xsi:type="dcterms:W3CDTF">2018-02-05T10:34:44Z</dcterms:created>
  <dcterms:modified xsi:type="dcterms:W3CDTF">2018-02-08T10:30:57Z</dcterms:modified>
</cp:coreProperties>
</file>